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Clash Display Bold" charset="1" panose="00000000000000000000"/>
      <p:regular r:id="rId41"/>
    </p:embeddedFont>
    <p:embeddedFont>
      <p:font typeface="Findel" charset="1" panose="00000000000000000000"/>
      <p:regular r:id="rId42"/>
    </p:embeddedFont>
    <p:embeddedFont>
      <p:font typeface="Horizon" charset="1" panose="02000500000000000000"/>
      <p:regular r:id="rId43"/>
    </p:embeddedFont>
    <p:embeddedFont>
      <p:font typeface="Press Start 2P" charset="1" panose="00000500000000000000"/>
      <p:regular r:id="rId44"/>
    </p:embeddedFont>
    <p:embeddedFont>
      <p:font typeface="Chronicle Display" charset="1" panose="00000000000000000000"/>
      <p:regular r:id="rId45"/>
    </p:embeddedFont>
    <p:embeddedFont>
      <p:font typeface="Open Sans Bold" charset="1" panose="00000000000000000000"/>
      <p:regular r:id="rId46"/>
    </p:embeddedFont>
    <p:embeddedFont>
      <p:font typeface="Open Sans" charset="1" panose="00000000000000000000"/>
      <p:regular r:id="rId47"/>
    </p:embeddedFont>
    <p:embeddedFont>
      <p:font typeface="Chronicle Display Semi-Bold" charset="1" panose="00000000000000000000"/>
      <p:regular r:id="rId48"/>
    </p:embeddedFont>
    <p:embeddedFont>
      <p:font typeface="Poppins" charset="1" panose="00000500000000000000"/>
      <p:regular r:id="rId49"/>
    </p:embeddedFont>
    <p:embeddedFont>
      <p:font typeface="Arimo" charset="1" panose="020B0604020202020204"/>
      <p:regular r:id="rId50"/>
    </p:embeddedFont>
    <p:embeddedFont>
      <p:font typeface="Canva Sans" charset="1" panose="020B0503030501040103"/>
      <p:regular r:id="rId51"/>
    </p:embeddedFont>
    <p:embeddedFont>
      <p:font typeface="Canva Sans Bold" charset="1" panose="020B0803030501040103"/>
      <p:regular r:id="rId52"/>
    </p:embeddedFont>
    <p:embeddedFont>
      <p:font typeface="TT Norms Bold" charset="1" panose="02000803030000020004"/>
      <p:regular r:id="rId53"/>
    </p:embeddedFont>
    <p:embeddedFont>
      <p:font typeface="TT Norms" charset="1" panose="02000503030000020003"/>
      <p:regular r:id="rId54"/>
    </p:embeddedFont>
    <p:embeddedFont>
      <p:font typeface="Neue Machina" charset="1" panose="000005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5.png" Type="http://schemas.openxmlformats.org/officeDocument/2006/relationships/image"/><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png" Type="http://schemas.openxmlformats.org/officeDocument/2006/relationships/image"/><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5.png" Type="http://schemas.openxmlformats.org/officeDocument/2006/relationships/image"/><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5.png" Type="http://schemas.openxmlformats.org/officeDocument/2006/relationships/image"/><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57.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python.org/downloads/" TargetMode="External" Type="http://schemas.openxmlformats.org/officeDocument/2006/relationships/hyperlink"/><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59.png" Type="http://schemas.openxmlformats.org/officeDocument/2006/relationships/image"/><Relationship Id="rId9" Target="../media/image6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https://brew.sh" TargetMode="External" Type="http://schemas.openxmlformats.org/officeDocument/2006/relationships/hyperlink"/><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61.png" Type="http://schemas.openxmlformats.org/officeDocument/2006/relationships/image"/><Relationship Id="rId9" Target="../media/image6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png" Type="http://schemas.openxmlformats.org/officeDocument/2006/relationships/image"/><Relationship Id="rId12" Target="https://code.visualstudio.com" TargetMode="External" Type="http://schemas.openxmlformats.org/officeDocument/2006/relationships/hyperlink"/><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63.png" Type="http://schemas.openxmlformats.org/officeDocument/2006/relationships/image"/><Relationship Id="rId9" Target="../media/image6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jpe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2.png" Type="http://schemas.openxmlformats.org/officeDocument/2006/relationships/image"/><Relationship Id="rId12" Target="../media/image10.png" Type="http://schemas.openxmlformats.org/officeDocument/2006/relationships/image"/><Relationship Id="rId13" Target="../media/image74.jpeg" Type="http://schemas.openxmlformats.org/officeDocument/2006/relationships/image"/><Relationship Id="rId14" Target="../media/image75.png" Type="http://schemas.openxmlformats.org/officeDocument/2006/relationships/image"/><Relationship Id="rId15" Target="../media/image76.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73.jpeg" Type="http://schemas.openxmlformats.org/officeDocument/2006/relationships/image"/><Relationship Id="rId9" Target="https://chat.whatsapp.com/HaUM5qtmFa7L6iCnAMsbgX"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png" Type="http://schemas.openxmlformats.org/officeDocument/2006/relationships/image"/><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png" Type="http://schemas.openxmlformats.org/officeDocument/2006/relationships/image"/><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png" Type="http://schemas.openxmlformats.org/officeDocument/2006/relationships/image"/><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png" Type="http://schemas.openxmlformats.org/officeDocument/2006/relationships/image"/><Relationship Id="rId12" Target="../media/image38.png" Type="http://schemas.openxmlformats.org/officeDocument/2006/relationships/image"/><Relationship Id="rId13" Target="../media/image39.png" Type="http://schemas.openxmlformats.org/officeDocument/2006/relationships/image"/><Relationship Id="rId14" Target="../media/image40.png" Type="http://schemas.openxmlformats.org/officeDocument/2006/relationships/image"/><Relationship Id="rId15" Target="../media/image41.png" Type="http://schemas.openxmlformats.org/officeDocument/2006/relationships/image"/><Relationship Id="rId16" Target="../media/image42.png" Type="http://schemas.openxmlformats.org/officeDocument/2006/relationships/image"/><Relationship Id="rId17" Target="../media/image43.png" Type="http://schemas.openxmlformats.org/officeDocument/2006/relationships/image"/><Relationship Id="rId18" Target="../media/image44.png" Type="http://schemas.openxmlformats.org/officeDocument/2006/relationships/image"/><Relationship Id="rId19" Target="../media/image45.png" Type="http://schemas.openxmlformats.org/officeDocument/2006/relationships/image"/><Relationship Id="rId2" Target="../media/image28.png" Type="http://schemas.openxmlformats.org/officeDocument/2006/relationships/image"/><Relationship Id="rId20" Target="../media/image46.png" Type="http://schemas.openxmlformats.org/officeDocument/2006/relationships/image"/><Relationship Id="rId21" Target="../media/image47.png" Type="http://schemas.openxmlformats.org/officeDocument/2006/relationships/image"/><Relationship Id="rId22" Target="../media/image48.png" Type="http://schemas.openxmlformats.org/officeDocument/2006/relationships/image"/><Relationship Id="rId23" Target="../media/image49.png" Type="http://schemas.openxmlformats.org/officeDocument/2006/relationships/image"/><Relationship Id="rId24" Target="../media/image50.png" Type="http://schemas.openxmlformats.org/officeDocument/2006/relationships/image"/><Relationship Id="rId3" Target="../media/image35.pn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png" Type="http://schemas.openxmlformats.org/officeDocument/2006/relationships/image"/><Relationship Id="rId12" Target="https://www.pygame.org/docs/" TargetMode="External" Type="http://schemas.openxmlformats.org/officeDocument/2006/relationships/hyperlink"/><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png" Type="http://schemas.openxmlformats.org/officeDocument/2006/relationships/image"/><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4781480" y="2620263"/>
            <a:ext cx="4955641" cy="495564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9F8D0"/>
              </a:solidFill>
              <a:prstDash val="solid"/>
              <a:miter/>
            </a:ln>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45751" y="737713"/>
            <a:ext cx="16396498" cy="8811575"/>
            <a:chOff x="0" y="0"/>
            <a:chExt cx="4318419" cy="2320744"/>
          </a:xfrm>
        </p:grpSpPr>
        <p:sp>
          <p:nvSpPr>
            <p:cNvPr name="Freeform 7" id="7"/>
            <p:cNvSpPr/>
            <p:nvPr/>
          </p:nvSpPr>
          <p:spPr>
            <a:xfrm flipH="false" flipV="false" rot="0">
              <a:off x="0" y="0"/>
              <a:ext cx="4318419" cy="2320744"/>
            </a:xfrm>
            <a:custGeom>
              <a:avLst/>
              <a:gdLst/>
              <a:ahLst/>
              <a:cxnLst/>
              <a:rect r="r" b="b" t="t" l="l"/>
              <a:pathLst>
                <a:path h="2320744" w="4318419">
                  <a:moveTo>
                    <a:pt x="0" y="0"/>
                  </a:moveTo>
                  <a:lnTo>
                    <a:pt x="4318419" y="0"/>
                  </a:lnTo>
                  <a:lnTo>
                    <a:pt x="4318419" y="2320744"/>
                  </a:lnTo>
                  <a:lnTo>
                    <a:pt x="0" y="2320744"/>
                  </a:lnTo>
                  <a:close/>
                </a:path>
              </a:pathLst>
            </a:custGeom>
            <a:solidFill>
              <a:srgbClr val="000000">
                <a:alpha val="0"/>
              </a:srgbClr>
            </a:solidFill>
            <a:ln w="47625" cap="sq">
              <a:solidFill>
                <a:srgbClr val="F9F8D0"/>
              </a:solidFill>
              <a:prstDash val="solid"/>
              <a:miter/>
            </a:ln>
          </p:spPr>
        </p:sp>
        <p:sp>
          <p:nvSpPr>
            <p:cNvPr name="TextBox 8" id="8"/>
            <p:cNvSpPr txBox="true"/>
            <p:nvPr/>
          </p:nvSpPr>
          <p:spPr>
            <a:xfrm>
              <a:off x="0" y="-57150"/>
              <a:ext cx="4318419" cy="237789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942143" y="3979828"/>
            <a:ext cx="10403715" cy="3099805"/>
          </a:xfrm>
          <a:prstGeom prst="rect">
            <a:avLst/>
          </a:prstGeom>
        </p:spPr>
        <p:txBody>
          <a:bodyPr anchor="t" rtlCol="false" tIns="0" lIns="0" bIns="0" rIns="0">
            <a:spAutoFit/>
          </a:bodyPr>
          <a:lstStyle/>
          <a:p>
            <a:pPr algn="ctr" marL="0" indent="0" lvl="0">
              <a:lnSpc>
                <a:spcPts val="11347"/>
              </a:lnSpc>
            </a:pPr>
            <a:r>
              <a:rPr lang="en-US" b="true" sz="12749">
                <a:solidFill>
                  <a:srgbClr val="F9F8D0"/>
                </a:solidFill>
                <a:latin typeface="Clash Display Bold"/>
                <a:ea typeface="Clash Display Bold"/>
                <a:cs typeface="Clash Display Bold"/>
                <a:sym typeface="Clash Display Bold"/>
              </a:rPr>
              <a:t>CODEWARS V5</a:t>
            </a:r>
          </a:p>
        </p:txBody>
      </p:sp>
      <p:sp>
        <p:nvSpPr>
          <p:cNvPr name="Freeform 10" id="10"/>
          <p:cNvSpPr/>
          <p:nvPr/>
        </p:nvSpPr>
        <p:spPr>
          <a:xfrm flipH="false" flipV="false" rot="0">
            <a:off x="1315124" y="7785454"/>
            <a:ext cx="2547657" cy="2547657"/>
          </a:xfrm>
          <a:custGeom>
            <a:avLst/>
            <a:gdLst/>
            <a:ahLst/>
            <a:cxnLst/>
            <a:rect r="r" b="b" t="t" l="l"/>
            <a:pathLst>
              <a:path h="2547657" w="2547657">
                <a:moveTo>
                  <a:pt x="0" y="0"/>
                </a:moveTo>
                <a:lnTo>
                  <a:pt x="2547657" y="0"/>
                </a:lnTo>
                <a:lnTo>
                  <a:pt x="2547657" y="2547657"/>
                </a:lnTo>
                <a:lnTo>
                  <a:pt x="0" y="2547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10598875">
            <a:off x="3863304" y="261817"/>
            <a:ext cx="2628752" cy="2903240"/>
          </a:xfrm>
          <a:custGeom>
            <a:avLst/>
            <a:gdLst/>
            <a:ahLst/>
            <a:cxnLst/>
            <a:rect r="r" b="b" t="t" l="l"/>
            <a:pathLst>
              <a:path h="2903240" w="2628752">
                <a:moveTo>
                  <a:pt x="0" y="0"/>
                </a:moveTo>
                <a:lnTo>
                  <a:pt x="2628752" y="0"/>
                </a:lnTo>
                <a:lnTo>
                  <a:pt x="2628752" y="2903240"/>
                </a:lnTo>
                <a:lnTo>
                  <a:pt x="0" y="290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1209688">
            <a:off x="14296884" y="8280280"/>
            <a:ext cx="2192314" cy="2857281"/>
          </a:xfrm>
          <a:custGeom>
            <a:avLst/>
            <a:gdLst/>
            <a:ahLst/>
            <a:cxnLst/>
            <a:rect r="r" b="b" t="t" l="l"/>
            <a:pathLst>
              <a:path h="2857281" w="2192314">
                <a:moveTo>
                  <a:pt x="0" y="0"/>
                </a:moveTo>
                <a:lnTo>
                  <a:pt x="2192314" y="0"/>
                </a:lnTo>
                <a:lnTo>
                  <a:pt x="2192314" y="2857281"/>
                </a:lnTo>
                <a:lnTo>
                  <a:pt x="0" y="28572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1489166" y="365825"/>
            <a:ext cx="2695224" cy="2695224"/>
          </a:xfrm>
          <a:custGeom>
            <a:avLst/>
            <a:gdLst/>
            <a:ahLst/>
            <a:cxnLst/>
            <a:rect r="r" b="b" t="t" l="l"/>
            <a:pathLst>
              <a:path h="2695224" w="2695224">
                <a:moveTo>
                  <a:pt x="0" y="0"/>
                </a:moveTo>
                <a:lnTo>
                  <a:pt x="2695224" y="0"/>
                </a:lnTo>
                <a:lnTo>
                  <a:pt x="2695224" y="2695224"/>
                </a:lnTo>
                <a:lnTo>
                  <a:pt x="0" y="2695224"/>
                </a:lnTo>
                <a:lnTo>
                  <a:pt x="0" y="0"/>
                </a:lnTo>
                <a:close/>
              </a:path>
            </a:pathLst>
          </a:custGeom>
          <a:blipFill>
            <a:blip r:embed="rId9">
              <a:alphaModFix amt="80000"/>
              <a:extLst>
                <a:ext uri="{96DAC541-7B7A-43D3-8B79-37D633B846F1}">
                  <asvg:svgBlip xmlns:asvg="http://schemas.microsoft.com/office/drawing/2016/SVG/main" r:embed="rId10"/>
                </a:ext>
              </a:extLst>
            </a:blip>
            <a:stretch>
              <a:fillRect l="0" t="0" r="0" b="0"/>
            </a:stretch>
          </a:blipFill>
        </p:spPr>
      </p:sp>
      <p:grpSp>
        <p:nvGrpSpPr>
          <p:cNvPr name="Group 14" id="14"/>
          <p:cNvGrpSpPr/>
          <p:nvPr/>
        </p:nvGrpSpPr>
        <p:grpSpPr>
          <a:xfrm rot="0">
            <a:off x="-1450072" y="2620263"/>
            <a:ext cx="4955641" cy="495564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9F8D0"/>
              </a:solidFill>
              <a:prstDash val="solid"/>
              <a:miter/>
            </a:ln>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0813162" y="-270125"/>
            <a:ext cx="3968317" cy="3509552"/>
          </a:xfrm>
          <a:custGeom>
            <a:avLst/>
            <a:gdLst/>
            <a:ahLst/>
            <a:cxnLst/>
            <a:rect r="r" b="b" t="t" l="l"/>
            <a:pathLst>
              <a:path h="3509552" w="3968317">
                <a:moveTo>
                  <a:pt x="0" y="0"/>
                </a:moveTo>
                <a:lnTo>
                  <a:pt x="3968318" y="0"/>
                </a:lnTo>
                <a:lnTo>
                  <a:pt x="3968318" y="3509552"/>
                </a:lnTo>
                <a:lnTo>
                  <a:pt x="0" y="3509552"/>
                </a:lnTo>
                <a:lnTo>
                  <a:pt x="0" y="0"/>
                </a:lnTo>
                <a:close/>
              </a:path>
            </a:pathLst>
          </a:custGeom>
          <a:blipFill>
            <a:blip r:embed="rId11"/>
            <a:stretch>
              <a:fillRect l="0" t="0" r="0" b="0"/>
            </a:stretch>
          </a:blipFill>
        </p:spPr>
      </p:sp>
      <p:sp>
        <p:nvSpPr>
          <p:cNvPr name="Freeform 18" id="18"/>
          <p:cNvSpPr/>
          <p:nvPr/>
        </p:nvSpPr>
        <p:spPr>
          <a:xfrm flipH="false" flipV="false" rot="0">
            <a:off x="851898" y="7047573"/>
            <a:ext cx="3797659" cy="3510627"/>
          </a:xfrm>
          <a:custGeom>
            <a:avLst/>
            <a:gdLst/>
            <a:ahLst/>
            <a:cxnLst/>
            <a:rect r="r" b="b" t="t" l="l"/>
            <a:pathLst>
              <a:path h="3510627" w="3797659">
                <a:moveTo>
                  <a:pt x="0" y="0"/>
                </a:moveTo>
                <a:lnTo>
                  <a:pt x="3797660" y="0"/>
                </a:lnTo>
                <a:lnTo>
                  <a:pt x="3797660" y="3510627"/>
                </a:lnTo>
                <a:lnTo>
                  <a:pt x="0" y="3510627"/>
                </a:lnTo>
                <a:lnTo>
                  <a:pt x="0" y="0"/>
                </a:lnTo>
                <a:close/>
              </a:path>
            </a:pathLst>
          </a:custGeom>
          <a:blipFill>
            <a:blip r:embed="rId12"/>
            <a:stretch>
              <a:fillRect l="0" t="0" r="0" b="0"/>
            </a:stretch>
          </a:blipFill>
        </p:spPr>
      </p:sp>
      <p:sp>
        <p:nvSpPr>
          <p:cNvPr name="Freeform 19" id="19"/>
          <p:cNvSpPr/>
          <p:nvPr/>
        </p:nvSpPr>
        <p:spPr>
          <a:xfrm flipH="false" flipV="false" rot="0">
            <a:off x="14781480" y="3745187"/>
            <a:ext cx="3157906" cy="3302385"/>
          </a:xfrm>
          <a:custGeom>
            <a:avLst/>
            <a:gdLst/>
            <a:ahLst/>
            <a:cxnLst/>
            <a:rect r="r" b="b" t="t" l="l"/>
            <a:pathLst>
              <a:path h="3302385" w="3157906">
                <a:moveTo>
                  <a:pt x="0" y="0"/>
                </a:moveTo>
                <a:lnTo>
                  <a:pt x="3157906" y="0"/>
                </a:lnTo>
                <a:lnTo>
                  <a:pt x="3157906" y="3302386"/>
                </a:lnTo>
                <a:lnTo>
                  <a:pt x="0" y="3302386"/>
                </a:lnTo>
                <a:lnTo>
                  <a:pt x="0" y="0"/>
                </a:lnTo>
                <a:close/>
              </a:path>
            </a:pathLst>
          </a:custGeom>
          <a:blipFill>
            <a:blip r:embed="rId13"/>
            <a:stretch>
              <a:fillRect l="0" t="0" r="0" b="0"/>
            </a:stretch>
          </a:blipFill>
        </p:spPr>
      </p:sp>
      <p:sp>
        <p:nvSpPr>
          <p:cNvPr name="Freeform 20" id="20"/>
          <p:cNvSpPr/>
          <p:nvPr/>
        </p:nvSpPr>
        <p:spPr>
          <a:xfrm flipH="false" flipV="false" rot="0">
            <a:off x="3166498" y="-527300"/>
            <a:ext cx="5225334" cy="3509552"/>
          </a:xfrm>
          <a:custGeom>
            <a:avLst/>
            <a:gdLst/>
            <a:ahLst/>
            <a:cxnLst/>
            <a:rect r="r" b="b" t="t" l="l"/>
            <a:pathLst>
              <a:path h="3509552" w="5225334">
                <a:moveTo>
                  <a:pt x="0" y="0"/>
                </a:moveTo>
                <a:lnTo>
                  <a:pt x="5225333" y="0"/>
                </a:lnTo>
                <a:lnTo>
                  <a:pt x="5225333" y="3509552"/>
                </a:lnTo>
                <a:lnTo>
                  <a:pt x="0" y="3509552"/>
                </a:lnTo>
                <a:lnTo>
                  <a:pt x="0" y="0"/>
                </a:lnTo>
                <a:close/>
              </a:path>
            </a:pathLst>
          </a:custGeom>
          <a:blipFill>
            <a:blip r:embed="rId14"/>
            <a:stretch>
              <a:fillRect l="0" t="0" r="0" b="0"/>
            </a:stretch>
          </a:blipFill>
        </p:spPr>
      </p:sp>
      <p:sp>
        <p:nvSpPr>
          <p:cNvPr name="Freeform 21" id="21"/>
          <p:cNvSpPr/>
          <p:nvPr/>
        </p:nvSpPr>
        <p:spPr>
          <a:xfrm flipH="false" flipV="false" rot="-1273922">
            <a:off x="9074236" y="6800330"/>
            <a:ext cx="2038018" cy="2463538"/>
          </a:xfrm>
          <a:custGeom>
            <a:avLst/>
            <a:gdLst/>
            <a:ahLst/>
            <a:cxnLst/>
            <a:rect r="r" b="b" t="t" l="l"/>
            <a:pathLst>
              <a:path h="2463538" w="2038018">
                <a:moveTo>
                  <a:pt x="0" y="0"/>
                </a:moveTo>
                <a:lnTo>
                  <a:pt x="2038018" y="0"/>
                </a:lnTo>
                <a:lnTo>
                  <a:pt x="2038018" y="2463538"/>
                </a:lnTo>
                <a:lnTo>
                  <a:pt x="0" y="2463538"/>
                </a:lnTo>
                <a:lnTo>
                  <a:pt x="0" y="0"/>
                </a:lnTo>
                <a:close/>
              </a:path>
            </a:pathLst>
          </a:custGeom>
          <a:blipFill>
            <a:blip r:embed="rId15"/>
            <a:stretch>
              <a:fillRect l="0" t="0" r="0" b="0"/>
            </a:stretch>
          </a:blipFill>
        </p:spPr>
      </p:sp>
      <p:sp>
        <p:nvSpPr>
          <p:cNvPr name="Freeform 22" id="22"/>
          <p:cNvSpPr/>
          <p:nvPr/>
        </p:nvSpPr>
        <p:spPr>
          <a:xfrm flipH="false" flipV="false" rot="0">
            <a:off x="506121" y="3444875"/>
            <a:ext cx="3691004" cy="3859873"/>
          </a:xfrm>
          <a:custGeom>
            <a:avLst/>
            <a:gdLst/>
            <a:ahLst/>
            <a:cxnLst/>
            <a:rect r="r" b="b" t="t" l="l"/>
            <a:pathLst>
              <a:path h="3859873" w="3691004">
                <a:moveTo>
                  <a:pt x="0" y="0"/>
                </a:moveTo>
                <a:lnTo>
                  <a:pt x="3691003" y="0"/>
                </a:lnTo>
                <a:lnTo>
                  <a:pt x="3691003" y="3859873"/>
                </a:lnTo>
                <a:lnTo>
                  <a:pt x="0" y="3859873"/>
                </a:lnTo>
                <a:lnTo>
                  <a:pt x="0" y="0"/>
                </a:lnTo>
                <a:close/>
              </a:path>
            </a:pathLst>
          </a:custGeom>
          <a:blipFill>
            <a:blip r:embed="rId16"/>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638" r="0" b="-75638"/>
            </a:stretch>
          </a:blipFill>
        </p:spPr>
      </p:sp>
      <p:sp>
        <p:nvSpPr>
          <p:cNvPr name="Freeform 3" id="3"/>
          <p:cNvSpPr/>
          <p:nvPr/>
        </p:nvSpPr>
        <p:spPr>
          <a:xfrm flipH="false" flipV="false" rot="0">
            <a:off x="-18097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48640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7825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1520283" y="2083857"/>
            <a:ext cx="677751" cy="67775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3F1E">
                <a:alpha val="29804"/>
              </a:srgbClr>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1520283" y="3784074"/>
            <a:ext cx="677751" cy="6777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9316">
                <a:alpha val="29804"/>
              </a:srgbClr>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2" id="12"/>
          <p:cNvGrpSpPr/>
          <p:nvPr/>
        </p:nvGrpSpPr>
        <p:grpSpPr>
          <a:xfrm rot="0">
            <a:off x="11520283" y="5484292"/>
            <a:ext cx="677751" cy="67775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61D3">
                <a:alpha val="29804"/>
              </a:srgbClr>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1520283" y="7186617"/>
            <a:ext cx="677751" cy="67775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5A56"/>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8" id="18"/>
          <p:cNvSpPr/>
          <p:nvPr/>
        </p:nvSpPr>
        <p:spPr>
          <a:xfrm flipH="false" flipV="false" rot="0">
            <a:off x="-417805" y="818270"/>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7022813" y="4959233"/>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5334540" y="640416"/>
            <a:ext cx="1924760" cy="671916"/>
          </a:xfrm>
          <a:custGeom>
            <a:avLst/>
            <a:gdLst/>
            <a:ahLst/>
            <a:cxnLst/>
            <a:rect r="r" b="b" t="t" l="l"/>
            <a:pathLst>
              <a:path h="671916" w="1924760">
                <a:moveTo>
                  <a:pt x="0" y="0"/>
                </a:moveTo>
                <a:lnTo>
                  <a:pt x="1924760" y="0"/>
                </a:lnTo>
                <a:lnTo>
                  <a:pt x="1924760" y="671916"/>
                </a:lnTo>
                <a:lnTo>
                  <a:pt x="0" y="6719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555370" y="3470934"/>
            <a:ext cx="951586" cy="332190"/>
          </a:xfrm>
          <a:custGeom>
            <a:avLst/>
            <a:gdLst/>
            <a:ahLst/>
            <a:cxnLst/>
            <a:rect r="r" b="b" t="t" l="l"/>
            <a:pathLst>
              <a:path h="332190" w="951586">
                <a:moveTo>
                  <a:pt x="0" y="0"/>
                </a:moveTo>
                <a:lnTo>
                  <a:pt x="951585" y="0"/>
                </a:lnTo>
                <a:lnTo>
                  <a:pt x="951585" y="332190"/>
                </a:lnTo>
                <a:lnTo>
                  <a:pt x="0" y="3321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true" flipV="false" rot="0">
            <a:off x="7832716" y="644363"/>
            <a:ext cx="1952021" cy="347815"/>
          </a:xfrm>
          <a:custGeom>
            <a:avLst/>
            <a:gdLst/>
            <a:ahLst/>
            <a:cxnLst/>
            <a:rect r="r" b="b" t="t" l="l"/>
            <a:pathLst>
              <a:path h="347815" w="1952021">
                <a:moveTo>
                  <a:pt x="1952021" y="0"/>
                </a:moveTo>
                <a:lnTo>
                  <a:pt x="0" y="0"/>
                </a:lnTo>
                <a:lnTo>
                  <a:pt x="0" y="347815"/>
                </a:lnTo>
                <a:lnTo>
                  <a:pt x="1952021" y="347815"/>
                </a:lnTo>
                <a:lnTo>
                  <a:pt x="195202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40373" y="-437205"/>
            <a:ext cx="3294657" cy="4221279"/>
          </a:xfrm>
          <a:custGeom>
            <a:avLst/>
            <a:gdLst/>
            <a:ahLst/>
            <a:cxnLst/>
            <a:rect r="r" b="b" t="t" l="l"/>
            <a:pathLst>
              <a:path h="4221279" w="3294657">
                <a:moveTo>
                  <a:pt x="0" y="0"/>
                </a:moveTo>
                <a:lnTo>
                  <a:pt x="3294657" y="0"/>
                </a:lnTo>
                <a:lnTo>
                  <a:pt x="3294657" y="4221279"/>
                </a:lnTo>
                <a:lnTo>
                  <a:pt x="0" y="4221279"/>
                </a:lnTo>
                <a:lnTo>
                  <a:pt x="0" y="0"/>
                </a:lnTo>
                <a:close/>
              </a:path>
            </a:pathLst>
          </a:custGeom>
          <a:blipFill>
            <a:blip r:embed="rId9"/>
            <a:stretch>
              <a:fillRect l="0" t="0" r="0" b="0"/>
            </a:stretch>
          </a:blipFill>
        </p:spPr>
      </p:sp>
      <p:sp>
        <p:nvSpPr>
          <p:cNvPr name="Freeform 24" id="24"/>
          <p:cNvSpPr/>
          <p:nvPr/>
        </p:nvSpPr>
        <p:spPr>
          <a:xfrm flipH="false" flipV="false" rot="0">
            <a:off x="12190138" y="-1757884"/>
            <a:ext cx="6097862" cy="5152308"/>
          </a:xfrm>
          <a:custGeom>
            <a:avLst/>
            <a:gdLst/>
            <a:ahLst/>
            <a:cxnLst/>
            <a:rect r="r" b="b" t="t" l="l"/>
            <a:pathLst>
              <a:path h="5152308" w="6097862">
                <a:moveTo>
                  <a:pt x="0" y="0"/>
                </a:moveTo>
                <a:lnTo>
                  <a:pt x="6097862" y="0"/>
                </a:lnTo>
                <a:lnTo>
                  <a:pt x="6097862" y="5152308"/>
                </a:lnTo>
                <a:lnTo>
                  <a:pt x="0" y="5152308"/>
                </a:lnTo>
                <a:lnTo>
                  <a:pt x="0" y="0"/>
                </a:lnTo>
                <a:close/>
              </a:path>
            </a:pathLst>
          </a:custGeom>
          <a:blipFill>
            <a:blip r:embed="rId10"/>
            <a:stretch>
              <a:fillRect l="0" t="0" r="0" b="0"/>
            </a:stretch>
          </a:blipFill>
        </p:spPr>
      </p:sp>
      <p:sp>
        <p:nvSpPr>
          <p:cNvPr name="TextBox 25" id="25"/>
          <p:cNvSpPr txBox="true"/>
          <p:nvPr/>
        </p:nvSpPr>
        <p:spPr>
          <a:xfrm rot="0">
            <a:off x="12356200" y="2058559"/>
            <a:ext cx="2118643" cy="571501"/>
          </a:xfrm>
          <a:prstGeom prst="rect">
            <a:avLst/>
          </a:prstGeom>
        </p:spPr>
        <p:txBody>
          <a:bodyPr anchor="t" rtlCol="false" tIns="0" lIns="0" bIns="0" rIns="0">
            <a:spAutoFit/>
          </a:bodyPr>
          <a:lstStyle/>
          <a:p>
            <a:pPr algn="l">
              <a:lnSpc>
                <a:spcPts val="4199"/>
              </a:lnSpc>
              <a:spcBef>
                <a:spcPct val="0"/>
              </a:spcBef>
            </a:pPr>
            <a:r>
              <a:rPr lang="en-US" sz="2999">
                <a:solidFill>
                  <a:srgbClr val="FFFFFF">
                    <a:alpha val="29804"/>
                  </a:srgbClr>
                </a:solidFill>
                <a:latin typeface="Chronicle Display"/>
                <a:ea typeface="Chronicle Display"/>
                <a:cs typeface="Chronicle Display"/>
                <a:sym typeface="Chronicle Display"/>
              </a:rPr>
              <a:t>Ideation</a:t>
            </a:r>
          </a:p>
        </p:txBody>
      </p:sp>
      <p:sp>
        <p:nvSpPr>
          <p:cNvPr name="TextBox 26" id="26"/>
          <p:cNvSpPr txBox="true"/>
          <p:nvPr/>
        </p:nvSpPr>
        <p:spPr>
          <a:xfrm rot="0">
            <a:off x="11611103" y="225985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01</a:t>
            </a:r>
          </a:p>
        </p:txBody>
      </p:sp>
      <p:sp>
        <p:nvSpPr>
          <p:cNvPr name="TextBox 27" id="27"/>
          <p:cNvSpPr txBox="true"/>
          <p:nvPr/>
        </p:nvSpPr>
        <p:spPr>
          <a:xfrm rot="0">
            <a:off x="11611103" y="3960072"/>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02</a:t>
            </a:r>
          </a:p>
        </p:txBody>
      </p:sp>
      <p:sp>
        <p:nvSpPr>
          <p:cNvPr name="TextBox 28" id="28"/>
          <p:cNvSpPr txBox="true"/>
          <p:nvPr/>
        </p:nvSpPr>
        <p:spPr>
          <a:xfrm rot="0">
            <a:off x="11611103" y="5660289"/>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03</a:t>
            </a:r>
          </a:p>
        </p:txBody>
      </p:sp>
      <p:sp>
        <p:nvSpPr>
          <p:cNvPr name="TextBox 29" id="29"/>
          <p:cNvSpPr txBox="true"/>
          <p:nvPr/>
        </p:nvSpPr>
        <p:spPr>
          <a:xfrm rot="0">
            <a:off x="11611103" y="736261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04</a:t>
            </a:r>
          </a:p>
        </p:txBody>
      </p:sp>
      <p:sp>
        <p:nvSpPr>
          <p:cNvPr name="TextBox 30" id="30"/>
          <p:cNvSpPr txBox="true"/>
          <p:nvPr/>
        </p:nvSpPr>
        <p:spPr>
          <a:xfrm rot="0">
            <a:off x="2960839" y="1486671"/>
            <a:ext cx="7642320" cy="1127697"/>
          </a:xfrm>
          <a:prstGeom prst="rect">
            <a:avLst/>
          </a:prstGeom>
        </p:spPr>
        <p:txBody>
          <a:bodyPr anchor="t" rtlCol="false" tIns="0" lIns="0" bIns="0" rIns="0">
            <a:spAutoFit/>
          </a:bodyPr>
          <a:lstStyle/>
          <a:p>
            <a:pPr algn="l">
              <a:lnSpc>
                <a:spcPts val="4518"/>
              </a:lnSpc>
              <a:spcBef>
                <a:spcPct val="0"/>
              </a:spcBef>
            </a:pPr>
            <a:r>
              <a:rPr lang="en-US" sz="3227">
                <a:solidFill>
                  <a:srgbClr val="D7F721"/>
                </a:solidFill>
                <a:latin typeface="Open Sans"/>
                <a:ea typeface="Open Sans"/>
                <a:cs typeface="Open Sans"/>
                <a:sym typeface="Open Sans"/>
              </a:rPr>
              <a:t>How does your script interact with the game engine ?</a:t>
            </a:r>
          </a:p>
        </p:txBody>
      </p:sp>
      <p:sp>
        <p:nvSpPr>
          <p:cNvPr name="TextBox 31" id="31"/>
          <p:cNvSpPr txBox="true"/>
          <p:nvPr/>
        </p:nvSpPr>
        <p:spPr>
          <a:xfrm rot="0">
            <a:off x="12356200" y="3720574"/>
            <a:ext cx="3317601"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alpha val="29804"/>
                  </a:srgbClr>
                </a:solidFill>
                <a:latin typeface="Chronicle Display"/>
                <a:ea typeface="Chronicle Display"/>
                <a:cs typeface="Chronicle Display"/>
                <a:sym typeface="Chronicle Display"/>
              </a:rPr>
              <a:t>What’s in it ?</a:t>
            </a:r>
          </a:p>
        </p:txBody>
      </p:sp>
      <p:sp>
        <p:nvSpPr>
          <p:cNvPr name="TextBox 32" id="32"/>
          <p:cNvSpPr txBox="true"/>
          <p:nvPr/>
        </p:nvSpPr>
        <p:spPr>
          <a:xfrm rot="0">
            <a:off x="12356200" y="5475504"/>
            <a:ext cx="2978339"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alpha val="29804"/>
                  </a:srgbClr>
                </a:solidFill>
                <a:latin typeface="Chronicle Display"/>
                <a:ea typeface="Chronicle Display"/>
                <a:cs typeface="Chronicle Display"/>
                <a:sym typeface="Chronicle Display"/>
              </a:rPr>
              <a:t>Game structure</a:t>
            </a:r>
          </a:p>
        </p:txBody>
      </p:sp>
      <p:sp>
        <p:nvSpPr>
          <p:cNvPr name="TextBox 33" id="33"/>
          <p:cNvSpPr txBox="true"/>
          <p:nvPr/>
        </p:nvSpPr>
        <p:spPr>
          <a:xfrm rot="0">
            <a:off x="12356200" y="7177830"/>
            <a:ext cx="2118643"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solidFill>
                <a:latin typeface="Chronicle Display"/>
                <a:ea typeface="Chronicle Display"/>
                <a:cs typeface="Chronicle Display"/>
                <a:sym typeface="Chronicle Display"/>
              </a:rPr>
              <a:t>Interfacing</a:t>
            </a:r>
          </a:p>
        </p:txBody>
      </p:sp>
      <p:sp>
        <p:nvSpPr>
          <p:cNvPr name="TextBox 34" id="34"/>
          <p:cNvSpPr txBox="true"/>
          <p:nvPr/>
        </p:nvSpPr>
        <p:spPr>
          <a:xfrm rot="0">
            <a:off x="2767394" y="2779925"/>
            <a:ext cx="8044091" cy="3589655"/>
          </a:xfrm>
          <a:prstGeom prst="rect">
            <a:avLst/>
          </a:prstGeom>
        </p:spPr>
        <p:txBody>
          <a:bodyPr anchor="t" rtlCol="false" tIns="0" lIns="0" bIns="0" rIns="0">
            <a:spAutoFit/>
          </a:bodyPr>
          <a:lstStyle/>
          <a:p>
            <a:pPr algn="l" marL="496567" indent="-248284" lvl="1">
              <a:lnSpc>
                <a:spcPts val="3219"/>
              </a:lnSpc>
              <a:buFont typeface="Arial"/>
              <a:buChar char="•"/>
            </a:pPr>
            <a:r>
              <a:rPr lang="en-US" sz="2299">
                <a:solidFill>
                  <a:srgbClr val="FFFFFF"/>
                </a:solidFill>
                <a:latin typeface="Canva Sans"/>
                <a:ea typeface="Canva Sans"/>
                <a:cs typeface="Canva Sans"/>
                <a:sym typeface="Canva Sans"/>
              </a:rPr>
              <a:t>You’ll write your logic code in python file inside the teams directory</a:t>
            </a:r>
          </a:p>
          <a:p>
            <a:pPr algn="l" marL="496567" indent="-248284" lvl="1">
              <a:lnSpc>
                <a:spcPts val="3219"/>
              </a:lnSpc>
              <a:buFont typeface="Arial"/>
              <a:buChar char="•"/>
            </a:pPr>
            <a:r>
              <a:rPr lang="en-US" sz="2299">
                <a:solidFill>
                  <a:srgbClr val="FFFFFF"/>
                </a:solidFill>
                <a:latin typeface="Canva Sans"/>
                <a:ea typeface="Canva Sans"/>
                <a:cs typeface="Canva Sans"/>
                <a:sym typeface="Canva Sans"/>
              </a:rPr>
              <a:t>You’ll use given helper_functions to deploy troop in the game</a:t>
            </a:r>
          </a:p>
          <a:p>
            <a:pPr algn="l" marL="496567" indent="-248284" lvl="1">
              <a:lnSpc>
                <a:spcPts val="3219"/>
              </a:lnSpc>
              <a:buFont typeface="Arial"/>
              <a:buChar char="•"/>
            </a:pPr>
            <a:r>
              <a:rPr lang="en-US" sz="2299">
                <a:solidFill>
                  <a:srgbClr val="FFFFFF"/>
                </a:solidFill>
                <a:latin typeface="Canva Sans"/>
                <a:ea typeface="Canva Sans"/>
                <a:cs typeface="Canva Sans"/>
                <a:sym typeface="Canva Sans"/>
              </a:rPr>
              <a:t>Your scripts will be called in the main.py file and another file naming dataflow.py</a:t>
            </a:r>
          </a:p>
          <a:p>
            <a:pPr algn="l" marL="496567" indent="-248284" lvl="1">
              <a:lnSpc>
                <a:spcPts val="3219"/>
              </a:lnSpc>
              <a:buFont typeface="Arial"/>
              <a:buChar char="•"/>
            </a:pPr>
            <a:r>
              <a:rPr lang="en-US" sz="2299">
                <a:solidFill>
                  <a:srgbClr val="FFFFFF"/>
                </a:solidFill>
                <a:latin typeface="Canva Sans"/>
                <a:ea typeface="Canva Sans"/>
                <a:cs typeface="Canva Sans"/>
                <a:sym typeface="Canva Sans"/>
              </a:rPr>
              <a:t>You can name your scripts anything like destroyer.py but you need to set that name in config.py file before running main.py</a:t>
            </a:r>
          </a:p>
        </p:txBody>
      </p:sp>
      <p:sp>
        <p:nvSpPr>
          <p:cNvPr name="Freeform 35" id="35"/>
          <p:cNvSpPr/>
          <p:nvPr/>
        </p:nvSpPr>
        <p:spPr>
          <a:xfrm flipH="false" flipV="false" rot="-337808">
            <a:off x="802104" y="5383539"/>
            <a:ext cx="3815816" cy="4105908"/>
          </a:xfrm>
          <a:custGeom>
            <a:avLst/>
            <a:gdLst/>
            <a:ahLst/>
            <a:cxnLst/>
            <a:rect r="r" b="b" t="t" l="l"/>
            <a:pathLst>
              <a:path h="4105908" w="3815816">
                <a:moveTo>
                  <a:pt x="0" y="0"/>
                </a:moveTo>
                <a:lnTo>
                  <a:pt x="3815817" y="0"/>
                </a:lnTo>
                <a:lnTo>
                  <a:pt x="3815817" y="4105907"/>
                </a:lnTo>
                <a:lnTo>
                  <a:pt x="0" y="4105907"/>
                </a:lnTo>
                <a:lnTo>
                  <a:pt x="0" y="0"/>
                </a:lnTo>
                <a:close/>
              </a:path>
            </a:pathLst>
          </a:custGeom>
          <a:blipFill>
            <a:blip r:embed="rId11"/>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638" r="0" b="-75638"/>
            </a:stretch>
          </a:blipFill>
        </p:spPr>
      </p:sp>
      <p:sp>
        <p:nvSpPr>
          <p:cNvPr name="Freeform 3" id="3"/>
          <p:cNvSpPr/>
          <p:nvPr/>
        </p:nvSpPr>
        <p:spPr>
          <a:xfrm flipH="false" flipV="false" rot="0">
            <a:off x="-18097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48640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7825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1520283" y="2083857"/>
            <a:ext cx="677751" cy="67775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3F1E">
                <a:alpha val="29804"/>
              </a:srgbClr>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1520283" y="3784074"/>
            <a:ext cx="677751" cy="6777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9316">
                <a:alpha val="29804"/>
              </a:srgbClr>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2" id="12"/>
          <p:cNvGrpSpPr/>
          <p:nvPr/>
        </p:nvGrpSpPr>
        <p:grpSpPr>
          <a:xfrm rot="0">
            <a:off x="11520283" y="5484292"/>
            <a:ext cx="677751" cy="67775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61D3">
                <a:alpha val="29804"/>
              </a:srgbClr>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1520283" y="7186617"/>
            <a:ext cx="677751" cy="67775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5A56"/>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8" id="18"/>
          <p:cNvSpPr/>
          <p:nvPr/>
        </p:nvSpPr>
        <p:spPr>
          <a:xfrm flipH="false" flipV="false" rot="0">
            <a:off x="-417805" y="818270"/>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7022813" y="4959233"/>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5334540" y="640416"/>
            <a:ext cx="1924760" cy="671916"/>
          </a:xfrm>
          <a:custGeom>
            <a:avLst/>
            <a:gdLst/>
            <a:ahLst/>
            <a:cxnLst/>
            <a:rect r="r" b="b" t="t" l="l"/>
            <a:pathLst>
              <a:path h="671916" w="1924760">
                <a:moveTo>
                  <a:pt x="0" y="0"/>
                </a:moveTo>
                <a:lnTo>
                  <a:pt x="1924760" y="0"/>
                </a:lnTo>
                <a:lnTo>
                  <a:pt x="1924760" y="671916"/>
                </a:lnTo>
                <a:lnTo>
                  <a:pt x="0" y="6719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555370" y="3470934"/>
            <a:ext cx="951586" cy="332190"/>
          </a:xfrm>
          <a:custGeom>
            <a:avLst/>
            <a:gdLst/>
            <a:ahLst/>
            <a:cxnLst/>
            <a:rect r="r" b="b" t="t" l="l"/>
            <a:pathLst>
              <a:path h="332190" w="951586">
                <a:moveTo>
                  <a:pt x="0" y="0"/>
                </a:moveTo>
                <a:lnTo>
                  <a:pt x="951585" y="0"/>
                </a:lnTo>
                <a:lnTo>
                  <a:pt x="951585" y="332190"/>
                </a:lnTo>
                <a:lnTo>
                  <a:pt x="0" y="3321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true" flipV="false" rot="0">
            <a:off x="7832716" y="644363"/>
            <a:ext cx="1952021" cy="347815"/>
          </a:xfrm>
          <a:custGeom>
            <a:avLst/>
            <a:gdLst/>
            <a:ahLst/>
            <a:cxnLst/>
            <a:rect r="r" b="b" t="t" l="l"/>
            <a:pathLst>
              <a:path h="347815" w="1952021">
                <a:moveTo>
                  <a:pt x="1952021" y="0"/>
                </a:moveTo>
                <a:lnTo>
                  <a:pt x="0" y="0"/>
                </a:lnTo>
                <a:lnTo>
                  <a:pt x="0" y="347815"/>
                </a:lnTo>
                <a:lnTo>
                  <a:pt x="1952021" y="347815"/>
                </a:lnTo>
                <a:lnTo>
                  <a:pt x="195202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337808">
            <a:off x="802104" y="5383539"/>
            <a:ext cx="3815816" cy="4105908"/>
          </a:xfrm>
          <a:custGeom>
            <a:avLst/>
            <a:gdLst/>
            <a:ahLst/>
            <a:cxnLst/>
            <a:rect r="r" b="b" t="t" l="l"/>
            <a:pathLst>
              <a:path h="4105908" w="3815816">
                <a:moveTo>
                  <a:pt x="0" y="0"/>
                </a:moveTo>
                <a:lnTo>
                  <a:pt x="3815817" y="0"/>
                </a:lnTo>
                <a:lnTo>
                  <a:pt x="3815817" y="4105907"/>
                </a:lnTo>
                <a:lnTo>
                  <a:pt x="0" y="4105907"/>
                </a:lnTo>
                <a:lnTo>
                  <a:pt x="0" y="0"/>
                </a:lnTo>
                <a:close/>
              </a:path>
            </a:pathLst>
          </a:custGeom>
          <a:blipFill>
            <a:blip r:embed="rId9"/>
            <a:stretch>
              <a:fillRect l="0" t="0" r="0" b="0"/>
            </a:stretch>
          </a:blipFill>
        </p:spPr>
      </p:sp>
      <p:sp>
        <p:nvSpPr>
          <p:cNvPr name="Freeform 24" id="24"/>
          <p:cNvSpPr/>
          <p:nvPr/>
        </p:nvSpPr>
        <p:spPr>
          <a:xfrm flipH="false" flipV="false" rot="0">
            <a:off x="-140373" y="-437205"/>
            <a:ext cx="3294657" cy="4221279"/>
          </a:xfrm>
          <a:custGeom>
            <a:avLst/>
            <a:gdLst/>
            <a:ahLst/>
            <a:cxnLst/>
            <a:rect r="r" b="b" t="t" l="l"/>
            <a:pathLst>
              <a:path h="4221279" w="3294657">
                <a:moveTo>
                  <a:pt x="0" y="0"/>
                </a:moveTo>
                <a:lnTo>
                  <a:pt x="3294657" y="0"/>
                </a:lnTo>
                <a:lnTo>
                  <a:pt x="3294657" y="4221279"/>
                </a:lnTo>
                <a:lnTo>
                  <a:pt x="0" y="4221279"/>
                </a:lnTo>
                <a:lnTo>
                  <a:pt x="0" y="0"/>
                </a:lnTo>
                <a:close/>
              </a:path>
            </a:pathLst>
          </a:custGeom>
          <a:blipFill>
            <a:blip r:embed="rId10"/>
            <a:stretch>
              <a:fillRect l="0" t="0" r="0" b="0"/>
            </a:stretch>
          </a:blipFill>
        </p:spPr>
      </p:sp>
      <p:sp>
        <p:nvSpPr>
          <p:cNvPr name="Freeform 25" id="25"/>
          <p:cNvSpPr/>
          <p:nvPr/>
        </p:nvSpPr>
        <p:spPr>
          <a:xfrm flipH="false" flipV="false" rot="0">
            <a:off x="12190138" y="-1757884"/>
            <a:ext cx="6097862" cy="5152308"/>
          </a:xfrm>
          <a:custGeom>
            <a:avLst/>
            <a:gdLst/>
            <a:ahLst/>
            <a:cxnLst/>
            <a:rect r="r" b="b" t="t" l="l"/>
            <a:pathLst>
              <a:path h="5152308" w="6097862">
                <a:moveTo>
                  <a:pt x="0" y="0"/>
                </a:moveTo>
                <a:lnTo>
                  <a:pt x="6097862" y="0"/>
                </a:lnTo>
                <a:lnTo>
                  <a:pt x="6097862" y="5152308"/>
                </a:lnTo>
                <a:lnTo>
                  <a:pt x="0" y="5152308"/>
                </a:lnTo>
                <a:lnTo>
                  <a:pt x="0" y="0"/>
                </a:lnTo>
                <a:close/>
              </a:path>
            </a:pathLst>
          </a:custGeom>
          <a:blipFill>
            <a:blip r:embed="rId11"/>
            <a:stretch>
              <a:fillRect l="0" t="0" r="0" b="0"/>
            </a:stretch>
          </a:blipFill>
        </p:spPr>
      </p:sp>
      <p:sp>
        <p:nvSpPr>
          <p:cNvPr name="TextBox 26" id="26"/>
          <p:cNvSpPr txBox="true"/>
          <p:nvPr/>
        </p:nvSpPr>
        <p:spPr>
          <a:xfrm rot="0">
            <a:off x="12356200" y="2058559"/>
            <a:ext cx="2118643" cy="571501"/>
          </a:xfrm>
          <a:prstGeom prst="rect">
            <a:avLst/>
          </a:prstGeom>
        </p:spPr>
        <p:txBody>
          <a:bodyPr anchor="t" rtlCol="false" tIns="0" lIns="0" bIns="0" rIns="0">
            <a:spAutoFit/>
          </a:bodyPr>
          <a:lstStyle/>
          <a:p>
            <a:pPr algn="l">
              <a:lnSpc>
                <a:spcPts val="4199"/>
              </a:lnSpc>
              <a:spcBef>
                <a:spcPct val="0"/>
              </a:spcBef>
            </a:pPr>
            <a:r>
              <a:rPr lang="en-US" sz="2999">
                <a:solidFill>
                  <a:srgbClr val="FFFFFF">
                    <a:alpha val="29804"/>
                  </a:srgbClr>
                </a:solidFill>
                <a:latin typeface="Chronicle Display"/>
                <a:ea typeface="Chronicle Display"/>
                <a:cs typeface="Chronicle Display"/>
                <a:sym typeface="Chronicle Display"/>
              </a:rPr>
              <a:t>Ideation</a:t>
            </a:r>
          </a:p>
        </p:txBody>
      </p:sp>
      <p:sp>
        <p:nvSpPr>
          <p:cNvPr name="TextBox 27" id="27"/>
          <p:cNvSpPr txBox="true"/>
          <p:nvPr/>
        </p:nvSpPr>
        <p:spPr>
          <a:xfrm rot="0">
            <a:off x="11611103" y="225985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01</a:t>
            </a:r>
          </a:p>
        </p:txBody>
      </p:sp>
      <p:sp>
        <p:nvSpPr>
          <p:cNvPr name="TextBox 28" id="28"/>
          <p:cNvSpPr txBox="true"/>
          <p:nvPr/>
        </p:nvSpPr>
        <p:spPr>
          <a:xfrm rot="0">
            <a:off x="11611103" y="3960072"/>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02</a:t>
            </a:r>
          </a:p>
        </p:txBody>
      </p:sp>
      <p:sp>
        <p:nvSpPr>
          <p:cNvPr name="TextBox 29" id="29"/>
          <p:cNvSpPr txBox="true"/>
          <p:nvPr/>
        </p:nvSpPr>
        <p:spPr>
          <a:xfrm rot="0">
            <a:off x="11611103" y="5660289"/>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03</a:t>
            </a:r>
          </a:p>
        </p:txBody>
      </p:sp>
      <p:sp>
        <p:nvSpPr>
          <p:cNvPr name="TextBox 30" id="30"/>
          <p:cNvSpPr txBox="true"/>
          <p:nvPr/>
        </p:nvSpPr>
        <p:spPr>
          <a:xfrm rot="0">
            <a:off x="11611103" y="736261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04</a:t>
            </a:r>
          </a:p>
        </p:txBody>
      </p:sp>
      <p:sp>
        <p:nvSpPr>
          <p:cNvPr name="TextBox 31" id="31"/>
          <p:cNvSpPr txBox="true"/>
          <p:nvPr/>
        </p:nvSpPr>
        <p:spPr>
          <a:xfrm rot="0">
            <a:off x="12356200" y="3720574"/>
            <a:ext cx="3317601"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alpha val="29804"/>
                  </a:srgbClr>
                </a:solidFill>
                <a:latin typeface="Chronicle Display"/>
                <a:ea typeface="Chronicle Display"/>
                <a:cs typeface="Chronicle Display"/>
                <a:sym typeface="Chronicle Display"/>
              </a:rPr>
              <a:t>What’s in it ?</a:t>
            </a:r>
          </a:p>
        </p:txBody>
      </p:sp>
      <p:sp>
        <p:nvSpPr>
          <p:cNvPr name="TextBox 32" id="32"/>
          <p:cNvSpPr txBox="true"/>
          <p:nvPr/>
        </p:nvSpPr>
        <p:spPr>
          <a:xfrm rot="0">
            <a:off x="12356200" y="5475504"/>
            <a:ext cx="2978339"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alpha val="29804"/>
                  </a:srgbClr>
                </a:solidFill>
                <a:latin typeface="Chronicle Display"/>
                <a:ea typeface="Chronicle Display"/>
                <a:cs typeface="Chronicle Display"/>
                <a:sym typeface="Chronicle Display"/>
              </a:rPr>
              <a:t>Game structure</a:t>
            </a:r>
          </a:p>
        </p:txBody>
      </p:sp>
      <p:sp>
        <p:nvSpPr>
          <p:cNvPr name="TextBox 33" id="33"/>
          <p:cNvSpPr txBox="true"/>
          <p:nvPr/>
        </p:nvSpPr>
        <p:spPr>
          <a:xfrm rot="0">
            <a:off x="12356200" y="7177830"/>
            <a:ext cx="2118643"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solidFill>
                <a:latin typeface="Chronicle Display"/>
                <a:ea typeface="Chronicle Display"/>
                <a:cs typeface="Chronicle Display"/>
                <a:sym typeface="Chronicle Display"/>
              </a:rPr>
              <a:t>Interfacing</a:t>
            </a:r>
          </a:p>
        </p:txBody>
      </p:sp>
      <p:sp>
        <p:nvSpPr>
          <p:cNvPr name="TextBox 34" id="34"/>
          <p:cNvSpPr txBox="true"/>
          <p:nvPr/>
        </p:nvSpPr>
        <p:spPr>
          <a:xfrm rot="0">
            <a:off x="3014347" y="1772421"/>
            <a:ext cx="7639500" cy="556197"/>
          </a:xfrm>
          <a:prstGeom prst="rect">
            <a:avLst/>
          </a:prstGeom>
        </p:spPr>
        <p:txBody>
          <a:bodyPr anchor="t" rtlCol="false" tIns="0" lIns="0" bIns="0" rIns="0">
            <a:spAutoFit/>
          </a:bodyPr>
          <a:lstStyle/>
          <a:p>
            <a:pPr algn="l">
              <a:lnSpc>
                <a:spcPts val="4518"/>
              </a:lnSpc>
            </a:pPr>
            <a:r>
              <a:rPr lang="en-US" sz="3227">
                <a:solidFill>
                  <a:srgbClr val="D7F721"/>
                </a:solidFill>
                <a:latin typeface="Open Sans"/>
                <a:ea typeface="Open Sans"/>
                <a:cs typeface="Open Sans"/>
                <a:sym typeface="Open Sans"/>
              </a:rPr>
              <a:t>What will you be provided?</a:t>
            </a:r>
          </a:p>
        </p:txBody>
      </p:sp>
      <p:sp>
        <p:nvSpPr>
          <p:cNvPr name="TextBox 35" id="35"/>
          <p:cNvSpPr txBox="true"/>
          <p:nvPr/>
        </p:nvSpPr>
        <p:spPr>
          <a:xfrm rot="0">
            <a:off x="3154284" y="2384632"/>
            <a:ext cx="8044091" cy="1099185"/>
          </a:xfrm>
          <a:prstGeom prst="rect">
            <a:avLst/>
          </a:prstGeom>
        </p:spPr>
        <p:txBody>
          <a:bodyPr anchor="t" rtlCol="false" tIns="0" lIns="0" bIns="0" rIns="0">
            <a:spAutoFit/>
          </a:bodyPr>
          <a:lstStyle/>
          <a:p>
            <a:pPr algn="l">
              <a:lnSpc>
                <a:spcPts val="2939"/>
              </a:lnSpc>
            </a:pPr>
            <a:r>
              <a:rPr lang="en-US" sz="2099">
                <a:solidFill>
                  <a:srgbClr val="FFFFFF"/>
                </a:solidFill>
                <a:latin typeface="Canva Sans"/>
                <a:ea typeface="Canva Sans"/>
                <a:cs typeface="Canva Sans"/>
                <a:sym typeface="Canva Sans"/>
              </a:rPr>
              <a:t>To make any decision in the game, you need to know what’s going on in the arena. The game engine will provide you the data. You’ll be given 4 things.</a:t>
            </a:r>
          </a:p>
        </p:txBody>
      </p:sp>
      <p:sp>
        <p:nvSpPr>
          <p:cNvPr name="TextBox 36" id="36"/>
          <p:cNvSpPr txBox="true"/>
          <p:nvPr/>
        </p:nvSpPr>
        <p:spPr>
          <a:xfrm rot="0">
            <a:off x="3014347" y="3540967"/>
            <a:ext cx="8044091" cy="2585085"/>
          </a:xfrm>
          <a:prstGeom prst="rect">
            <a:avLst/>
          </a:prstGeom>
        </p:spPr>
        <p:txBody>
          <a:bodyPr anchor="t" rtlCol="false" tIns="0" lIns="0" bIns="0" rIns="0">
            <a:spAutoFit/>
          </a:bodyPr>
          <a:lstStyle/>
          <a:p>
            <a:pPr algn="l" marL="453388" indent="-226694" lvl="1">
              <a:lnSpc>
                <a:spcPts val="2939"/>
              </a:lnSpc>
              <a:buAutoNum type="arabicPeriod" startAt="1"/>
            </a:pPr>
            <a:r>
              <a:rPr lang="en-US" b="true" sz="2099">
                <a:solidFill>
                  <a:srgbClr val="FFFFFF"/>
                </a:solidFill>
                <a:latin typeface="Canva Sans Bold"/>
                <a:ea typeface="Canva Sans Bold"/>
                <a:cs typeface="Canva Sans Bold"/>
                <a:sym typeface="Canva Sans Bold"/>
              </a:rPr>
              <a:t>MyTower:</a:t>
            </a:r>
            <a:r>
              <a:rPr lang="en-US" sz="2099">
                <a:solidFill>
                  <a:srgbClr val="FFFFFF"/>
                </a:solidFill>
                <a:latin typeface="Canva Sans"/>
                <a:ea typeface="Canva Sans"/>
                <a:cs typeface="Canva Sans"/>
                <a:sym typeface="Canva Sans"/>
              </a:rPr>
              <a:t> Current health, deployable troops, total elixer, target, game_timer and damaging_power, attack_range, position, size</a:t>
            </a:r>
          </a:p>
          <a:p>
            <a:pPr algn="l" marL="453388" indent="-226694" lvl="1">
              <a:lnSpc>
                <a:spcPts val="2939"/>
              </a:lnSpc>
              <a:buAutoNum type="arabicPeriod" startAt="1"/>
            </a:pPr>
            <a:r>
              <a:rPr lang="en-US" b="true" sz="2099">
                <a:solidFill>
                  <a:srgbClr val="FFFFFF"/>
                </a:solidFill>
                <a:latin typeface="Canva Sans Bold"/>
                <a:ea typeface="Canva Sans Bold"/>
                <a:cs typeface="Canva Sans Bold"/>
                <a:sym typeface="Canva Sans Bold"/>
              </a:rPr>
              <a:t>OppTower:</a:t>
            </a:r>
            <a:r>
              <a:rPr lang="en-US" sz="2099">
                <a:solidFill>
                  <a:srgbClr val="FFFFFF"/>
                </a:solidFill>
                <a:latin typeface="Canva Sans"/>
                <a:ea typeface="Canva Sans"/>
                <a:cs typeface="Canva Sans"/>
                <a:sym typeface="Canva Sans"/>
              </a:rPr>
              <a:t> Current health, target, game_timer (same as own)</a:t>
            </a:r>
          </a:p>
          <a:p>
            <a:pPr algn="l" marL="453388" indent="-226694" lvl="1">
              <a:lnSpc>
                <a:spcPts val="2939"/>
              </a:lnSpc>
              <a:buAutoNum type="arabicPeriod" startAt="1"/>
            </a:pPr>
            <a:r>
              <a:rPr lang="en-US" sz="2099">
                <a:solidFill>
                  <a:srgbClr val="FFFFFF"/>
                </a:solidFill>
                <a:latin typeface="Canva Sans"/>
                <a:ea typeface="Canva Sans"/>
                <a:cs typeface="Canva Sans"/>
                <a:sym typeface="Canva Sans"/>
              </a:rPr>
              <a:t>List of MyTroops</a:t>
            </a:r>
          </a:p>
          <a:p>
            <a:pPr algn="l" marL="453388" indent="-226694" lvl="1">
              <a:lnSpc>
                <a:spcPts val="2939"/>
              </a:lnSpc>
              <a:buAutoNum type="arabicPeriod" startAt="1"/>
            </a:pPr>
            <a:r>
              <a:rPr lang="en-US" sz="2099">
                <a:solidFill>
                  <a:srgbClr val="FFFFFF"/>
                </a:solidFill>
                <a:latin typeface="Canva Sans"/>
                <a:ea typeface="Canva Sans"/>
                <a:cs typeface="Canva Sans"/>
                <a:sym typeface="Canva Sans"/>
              </a:rPr>
              <a:t>List of OppTroops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638" r="0" b="-75638"/>
            </a:stretch>
          </a:blipFill>
        </p:spPr>
      </p:sp>
      <p:sp>
        <p:nvSpPr>
          <p:cNvPr name="Freeform 3" id="3"/>
          <p:cNvSpPr/>
          <p:nvPr/>
        </p:nvSpPr>
        <p:spPr>
          <a:xfrm flipH="false" flipV="false" rot="0">
            <a:off x="-18097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48640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7825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1520283" y="2083857"/>
            <a:ext cx="677751" cy="67775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3F1E">
                <a:alpha val="29804"/>
              </a:srgbClr>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1520283" y="3784074"/>
            <a:ext cx="677751" cy="6777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9316">
                <a:alpha val="29804"/>
              </a:srgbClr>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2" id="12"/>
          <p:cNvGrpSpPr/>
          <p:nvPr/>
        </p:nvGrpSpPr>
        <p:grpSpPr>
          <a:xfrm rot="0">
            <a:off x="11520283" y="5484292"/>
            <a:ext cx="677751" cy="67775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61D3">
                <a:alpha val="29804"/>
              </a:srgbClr>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1520283" y="7186617"/>
            <a:ext cx="677751" cy="67775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5A56"/>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8" id="18"/>
          <p:cNvSpPr/>
          <p:nvPr/>
        </p:nvSpPr>
        <p:spPr>
          <a:xfrm flipH="false" flipV="false" rot="0">
            <a:off x="-417805" y="818270"/>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7022813" y="4959233"/>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5334540" y="640416"/>
            <a:ext cx="1924760" cy="671916"/>
          </a:xfrm>
          <a:custGeom>
            <a:avLst/>
            <a:gdLst/>
            <a:ahLst/>
            <a:cxnLst/>
            <a:rect r="r" b="b" t="t" l="l"/>
            <a:pathLst>
              <a:path h="671916" w="1924760">
                <a:moveTo>
                  <a:pt x="0" y="0"/>
                </a:moveTo>
                <a:lnTo>
                  <a:pt x="1924760" y="0"/>
                </a:lnTo>
                <a:lnTo>
                  <a:pt x="1924760" y="671916"/>
                </a:lnTo>
                <a:lnTo>
                  <a:pt x="0" y="6719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555370" y="3470934"/>
            <a:ext cx="951586" cy="332190"/>
          </a:xfrm>
          <a:custGeom>
            <a:avLst/>
            <a:gdLst/>
            <a:ahLst/>
            <a:cxnLst/>
            <a:rect r="r" b="b" t="t" l="l"/>
            <a:pathLst>
              <a:path h="332190" w="951586">
                <a:moveTo>
                  <a:pt x="0" y="0"/>
                </a:moveTo>
                <a:lnTo>
                  <a:pt x="951585" y="0"/>
                </a:lnTo>
                <a:lnTo>
                  <a:pt x="951585" y="332190"/>
                </a:lnTo>
                <a:lnTo>
                  <a:pt x="0" y="3321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true" flipV="false" rot="0">
            <a:off x="7832716" y="644363"/>
            <a:ext cx="1952021" cy="347815"/>
          </a:xfrm>
          <a:custGeom>
            <a:avLst/>
            <a:gdLst/>
            <a:ahLst/>
            <a:cxnLst/>
            <a:rect r="r" b="b" t="t" l="l"/>
            <a:pathLst>
              <a:path h="347815" w="1952021">
                <a:moveTo>
                  <a:pt x="1952021" y="0"/>
                </a:moveTo>
                <a:lnTo>
                  <a:pt x="0" y="0"/>
                </a:lnTo>
                <a:lnTo>
                  <a:pt x="0" y="347815"/>
                </a:lnTo>
                <a:lnTo>
                  <a:pt x="1952021" y="347815"/>
                </a:lnTo>
                <a:lnTo>
                  <a:pt x="195202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40373" y="-437205"/>
            <a:ext cx="3294657" cy="4221279"/>
          </a:xfrm>
          <a:custGeom>
            <a:avLst/>
            <a:gdLst/>
            <a:ahLst/>
            <a:cxnLst/>
            <a:rect r="r" b="b" t="t" l="l"/>
            <a:pathLst>
              <a:path h="4221279" w="3294657">
                <a:moveTo>
                  <a:pt x="0" y="0"/>
                </a:moveTo>
                <a:lnTo>
                  <a:pt x="3294657" y="0"/>
                </a:lnTo>
                <a:lnTo>
                  <a:pt x="3294657" y="4221279"/>
                </a:lnTo>
                <a:lnTo>
                  <a:pt x="0" y="4221279"/>
                </a:lnTo>
                <a:lnTo>
                  <a:pt x="0" y="0"/>
                </a:lnTo>
                <a:close/>
              </a:path>
            </a:pathLst>
          </a:custGeom>
          <a:blipFill>
            <a:blip r:embed="rId9"/>
            <a:stretch>
              <a:fillRect l="0" t="0" r="0" b="0"/>
            </a:stretch>
          </a:blipFill>
        </p:spPr>
      </p:sp>
      <p:sp>
        <p:nvSpPr>
          <p:cNvPr name="Freeform 24" id="24"/>
          <p:cNvSpPr/>
          <p:nvPr/>
        </p:nvSpPr>
        <p:spPr>
          <a:xfrm flipH="false" flipV="false" rot="0">
            <a:off x="12190138" y="-1757884"/>
            <a:ext cx="6097862" cy="5152308"/>
          </a:xfrm>
          <a:custGeom>
            <a:avLst/>
            <a:gdLst/>
            <a:ahLst/>
            <a:cxnLst/>
            <a:rect r="r" b="b" t="t" l="l"/>
            <a:pathLst>
              <a:path h="5152308" w="6097862">
                <a:moveTo>
                  <a:pt x="0" y="0"/>
                </a:moveTo>
                <a:lnTo>
                  <a:pt x="6097862" y="0"/>
                </a:lnTo>
                <a:lnTo>
                  <a:pt x="6097862" y="5152308"/>
                </a:lnTo>
                <a:lnTo>
                  <a:pt x="0" y="5152308"/>
                </a:lnTo>
                <a:lnTo>
                  <a:pt x="0" y="0"/>
                </a:lnTo>
                <a:close/>
              </a:path>
            </a:pathLst>
          </a:custGeom>
          <a:blipFill>
            <a:blip r:embed="rId10"/>
            <a:stretch>
              <a:fillRect l="0" t="0" r="0" b="0"/>
            </a:stretch>
          </a:blipFill>
        </p:spPr>
      </p:sp>
      <p:sp>
        <p:nvSpPr>
          <p:cNvPr name="TextBox 25" id="25"/>
          <p:cNvSpPr txBox="true"/>
          <p:nvPr/>
        </p:nvSpPr>
        <p:spPr>
          <a:xfrm rot="0">
            <a:off x="12356200" y="2058559"/>
            <a:ext cx="2118643" cy="571501"/>
          </a:xfrm>
          <a:prstGeom prst="rect">
            <a:avLst/>
          </a:prstGeom>
        </p:spPr>
        <p:txBody>
          <a:bodyPr anchor="t" rtlCol="false" tIns="0" lIns="0" bIns="0" rIns="0">
            <a:spAutoFit/>
          </a:bodyPr>
          <a:lstStyle/>
          <a:p>
            <a:pPr algn="l">
              <a:lnSpc>
                <a:spcPts val="4199"/>
              </a:lnSpc>
              <a:spcBef>
                <a:spcPct val="0"/>
              </a:spcBef>
            </a:pPr>
            <a:r>
              <a:rPr lang="en-US" sz="2999">
                <a:solidFill>
                  <a:srgbClr val="FFFFFF">
                    <a:alpha val="29804"/>
                  </a:srgbClr>
                </a:solidFill>
                <a:latin typeface="Chronicle Display"/>
                <a:ea typeface="Chronicle Display"/>
                <a:cs typeface="Chronicle Display"/>
                <a:sym typeface="Chronicle Display"/>
              </a:rPr>
              <a:t>Ideation</a:t>
            </a:r>
          </a:p>
        </p:txBody>
      </p:sp>
      <p:sp>
        <p:nvSpPr>
          <p:cNvPr name="TextBox 26" id="26"/>
          <p:cNvSpPr txBox="true"/>
          <p:nvPr/>
        </p:nvSpPr>
        <p:spPr>
          <a:xfrm rot="0">
            <a:off x="11611103" y="225985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01</a:t>
            </a:r>
          </a:p>
        </p:txBody>
      </p:sp>
      <p:sp>
        <p:nvSpPr>
          <p:cNvPr name="TextBox 27" id="27"/>
          <p:cNvSpPr txBox="true"/>
          <p:nvPr/>
        </p:nvSpPr>
        <p:spPr>
          <a:xfrm rot="0">
            <a:off x="11611103" y="3960072"/>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02</a:t>
            </a:r>
          </a:p>
        </p:txBody>
      </p:sp>
      <p:sp>
        <p:nvSpPr>
          <p:cNvPr name="TextBox 28" id="28"/>
          <p:cNvSpPr txBox="true"/>
          <p:nvPr/>
        </p:nvSpPr>
        <p:spPr>
          <a:xfrm rot="0">
            <a:off x="11611103" y="5660289"/>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03</a:t>
            </a:r>
          </a:p>
        </p:txBody>
      </p:sp>
      <p:sp>
        <p:nvSpPr>
          <p:cNvPr name="TextBox 29" id="29"/>
          <p:cNvSpPr txBox="true"/>
          <p:nvPr/>
        </p:nvSpPr>
        <p:spPr>
          <a:xfrm rot="0">
            <a:off x="11611103" y="736261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04</a:t>
            </a:r>
          </a:p>
        </p:txBody>
      </p:sp>
      <p:sp>
        <p:nvSpPr>
          <p:cNvPr name="TextBox 30" id="30"/>
          <p:cNvSpPr txBox="true"/>
          <p:nvPr/>
        </p:nvSpPr>
        <p:spPr>
          <a:xfrm rot="0">
            <a:off x="12356200" y="3720574"/>
            <a:ext cx="3317601"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alpha val="29804"/>
                  </a:srgbClr>
                </a:solidFill>
                <a:latin typeface="Chronicle Display"/>
                <a:ea typeface="Chronicle Display"/>
                <a:cs typeface="Chronicle Display"/>
                <a:sym typeface="Chronicle Display"/>
              </a:rPr>
              <a:t>What’s in it ?</a:t>
            </a:r>
          </a:p>
        </p:txBody>
      </p:sp>
      <p:sp>
        <p:nvSpPr>
          <p:cNvPr name="TextBox 31" id="31"/>
          <p:cNvSpPr txBox="true"/>
          <p:nvPr/>
        </p:nvSpPr>
        <p:spPr>
          <a:xfrm rot="0">
            <a:off x="12356200" y="5475504"/>
            <a:ext cx="2978339"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alpha val="29804"/>
                  </a:srgbClr>
                </a:solidFill>
                <a:latin typeface="Chronicle Display"/>
                <a:ea typeface="Chronicle Display"/>
                <a:cs typeface="Chronicle Display"/>
                <a:sym typeface="Chronicle Display"/>
              </a:rPr>
              <a:t>Game structure</a:t>
            </a:r>
          </a:p>
        </p:txBody>
      </p:sp>
      <p:sp>
        <p:nvSpPr>
          <p:cNvPr name="TextBox 32" id="32"/>
          <p:cNvSpPr txBox="true"/>
          <p:nvPr/>
        </p:nvSpPr>
        <p:spPr>
          <a:xfrm rot="0">
            <a:off x="12356200" y="7177830"/>
            <a:ext cx="2118643"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solidFill>
                <a:latin typeface="Chronicle Display"/>
                <a:ea typeface="Chronicle Display"/>
                <a:cs typeface="Chronicle Display"/>
                <a:sym typeface="Chronicle Display"/>
              </a:rPr>
              <a:t>Interfacing</a:t>
            </a:r>
          </a:p>
        </p:txBody>
      </p:sp>
      <p:sp>
        <p:nvSpPr>
          <p:cNvPr name="TextBox 33" id="33"/>
          <p:cNvSpPr txBox="true"/>
          <p:nvPr/>
        </p:nvSpPr>
        <p:spPr>
          <a:xfrm rot="0">
            <a:off x="3014347" y="1772421"/>
            <a:ext cx="7639500" cy="556197"/>
          </a:xfrm>
          <a:prstGeom prst="rect">
            <a:avLst/>
          </a:prstGeom>
        </p:spPr>
        <p:txBody>
          <a:bodyPr anchor="t" rtlCol="false" tIns="0" lIns="0" bIns="0" rIns="0">
            <a:spAutoFit/>
          </a:bodyPr>
          <a:lstStyle/>
          <a:p>
            <a:pPr algn="l">
              <a:lnSpc>
                <a:spcPts val="4518"/>
              </a:lnSpc>
            </a:pPr>
            <a:r>
              <a:rPr lang="en-US" sz="3227">
                <a:solidFill>
                  <a:srgbClr val="D7F721"/>
                </a:solidFill>
                <a:latin typeface="Open Sans"/>
                <a:ea typeface="Open Sans"/>
                <a:cs typeface="Open Sans"/>
                <a:sym typeface="Open Sans"/>
              </a:rPr>
              <a:t>What will you be provided?</a:t>
            </a:r>
          </a:p>
        </p:txBody>
      </p:sp>
      <p:sp>
        <p:nvSpPr>
          <p:cNvPr name="TextBox 34" id="34"/>
          <p:cNvSpPr txBox="true"/>
          <p:nvPr/>
        </p:nvSpPr>
        <p:spPr>
          <a:xfrm rot="0">
            <a:off x="3014347" y="2446323"/>
            <a:ext cx="8044091" cy="4389755"/>
          </a:xfrm>
          <a:prstGeom prst="rect">
            <a:avLst/>
          </a:prstGeom>
        </p:spPr>
        <p:txBody>
          <a:bodyPr anchor="t" rtlCol="false" tIns="0" lIns="0" bIns="0" rIns="0">
            <a:spAutoFit/>
          </a:bodyPr>
          <a:lstStyle/>
          <a:p>
            <a:pPr algn="l" marL="496567" indent="-248284" lvl="1">
              <a:lnSpc>
                <a:spcPts val="3219"/>
              </a:lnSpc>
              <a:buAutoNum type="arabicPeriod" startAt="1"/>
            </a:pPr>
            <a:r>
              <a:rPr lang="en-US" b="true" sz="2299">
                <a:solidFill>
                  <a:srgbClr val="FFFFFF"/>
                </a:solidFill>
                <a:latin typeface="Canva Sans Bold"/>
                <a:ea typeface="Canva Sans Bold"/>
                <a:cs typeface="Canva Sans Bold"/>
                <a:sym typeface="Canva Sans Bold"/>
              </a:rPr>
              <a:t>Each Troop of MyTroops:</a:t>
            </a:r>
            <a:r>
              <a:rPr lang="en-US" sz="2299">
                <a:solidFill>
                  <a:srgbClr val="FFFFFF"/>
                </a:solidFill>
                <a:latin typeface="Canva Sans"/>
                <a:ea typeface="Canva Sans"/>
                <a:cs typeface="Canva Sans"/>
                <a:sym typeface="Canva Sans"/>
              </a:rPr>
              <a:t> Current position, health, target, uid and damage, size, elixer, type, attack_range, splash_range, target_type</a:t>
            </a:r>
          </a:p>
          <a:p>
            <a:pPr algn="l" marL="496567" indent="-248284" lvl="1">
              <a:lnSpc>
                <a:spcPts val="3219"/>
              </a:lnSpc>
              <a:buAutoNum type="arabicPeriod" startAt="1"/>
            </a:pPr>
            <a:r>
              <a:rPr lang="en-US" b="true" sz="2299">
                <a:solidFill>
                  <a:srgbClr val="FFFFFF"/>
                </a:solidFill>
                <a:latin typeface="Canva Sans Bold"/>
                <a:ea typeface="Canva Sans Bold"/>
                <a:cs typeface="Canva Sans Bold"/>
                <a:sym typeface="Canva Sans Bold"/>
              </a:rPr>
              <a:t>Each Troop of OppTroops: </a:t>
            </a:r>
            <a:r>
              <a:rPr lang="en-US" sz="2299">
                <a:solidFill>
                  <a:srgbClr val="FFFFFF"/>
                </a:solidFill>
                <a:latin typeface="Canva Sans"/>
                <a:ea typeface="Canva Sans"/>
                <a:cs typeface="Canva Sans"/>
                <a:sym typeface="Canva Sans"/>
              </a:rPr>
              <a:t>Current position, health, target, uid and damage, size, elixer, type, attack_range, splash_range, target_type</a:t>
            </a:r>
          </a:p>
          <a:p>
            <a:pPr algn="l">
              <a:lnSpc>
                <a:spcPts val="3219"/>
              </a:lnSpc>
            </a:pPr>
          </a:p>
          <a:p>
            <a:pPr algn="l">
              <a:lnSpc>
                <a:spcPts val="3219"/>
              </a:lnSpc>
            </a:pPr>
            <a:r>
              <a:rPr lang="en-US" sz="2299" b="true">
                <a:solidFill>
                  <a:srgbClr val="FFFFFF"/>
                </a:solidFill>
                <a:latin typeface="Canva Sans Bold"/>
                <a:ea typeface="Canva Sans Bold"/>
                <a:cs typeface="Canva Sans Bold"/>
                <a:sym typeface="Canva Sans Bold"/>
              </a:rPr>
              <a:t>Note: </a:t>
            </a:r>
            <a:r>
              <a:rPr lang="en-US" sz="2299">
                <a:solidFill>
                  <a:srgbClr val="FFFFFF"/>
                </a:solidFill>
                <a:latin typeface="Canva Sans"/>
                <a:ea typeface="Canva Sans"/>
                <a:cs typeface="Canva Sans"/>
                <a:sym typeface="Canva Sans"/>
              </a:rPr>
              <a:t>uid is unique for every troop of MyTower and same goes for OppTower. But uid of any of my troop can be equal to uid of any of opp troop. You need to keep track of it.</a:t>
            </a:r>
          </a:p>
        </p:txBody>
      </p:sp>
      <p:sp>
        <p:nvSpPr>
          <p:cNvPr name="Freeform 35" id="35"/>
          <p:cNvSpPr/>
          <p:nvPr/>
        </p:nvSpPr>
        <p:spPr>
          <a:xfrm flipH="false" flipV="false" rot="-337808">
            <a:off x="802104" y="5383539"/>
            <a:ext cx="3815816" cy="4105908"/>
          </a:xfrm>
          <a:custGeom>
            <a:avLst/>
            <a:gdLst/>
            <a:ahLst/>
            <a:cxnLst/>
            <a:rect r="r" b="b" t="t" l="l"/>
            <a:pathLst>
              <a:path h="4105908" w="3815816">
                <a:moveTo>
                  <a:pt x="0" y="0"/>
                </a:moveTo>
                <a:lnTo>
                  <a:pt x="3815817" y="0"/>
                </a:lnTo>
                <a:lnTo>
                  <a:pt x="3815817" y="4105907"/>
                </a:lnTo>
                <a:lnTo>
                  <a:pt x="0" y="4105907"/>
                </a:lnTo>
                <a:lnTo>
                  <a:pt x="0" y="0"/>
                </a:lnTo>
                <a:close/>
              </a:path>
            </a:pathLst>
          </a:custGeom>
          <a:blipFill>
            <a:blip r:embed="rId11"/>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638" r="0" b="-75638"/>
            </a:stretch>
          </a:blipFill>
        </p:spPr>
      </p:sp>
      <p:sp>
        <p:nvSpPr>
          <p:cNvPr name="Freeform 3" id="3"/>
          <p:cNvSpPr/>
          <p:nvPr/>
        </p:nvSpPr>
        <p:spPr>
          <a:xfrm flipH="false" flipV="false" rot="0">
            <a:off x="-18097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48640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7825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1520283" y="2083857"/>
            <a:ext cx="677751" cy="67775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3F1E">
                <a:alpha val="29804"/>
              </a:srgbClr>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1520283" y="3784074"/>
            <a:ext cx="677751" cy="6777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9316">
                <a:alpha val="29804"/>
              </a:srgbClr>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2" id="12"/>
          <p:cNvGrpSpPr/>
          <p:nvPr/>
        </p:nvGrpSpPr>
        <p:grpSpPr>
          <a:xfrm rot="0">
            <a:off x="11520283" y="5484292"/>
            <a:ext cx="677751" cy="67775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61D3">
                <a:alpha val="29804"/>
              </a:srgbClr>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1520283" y="7186617"/>
            <a:ext cx="677751" cy="67775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5A56"/>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8" id="18"/>
          <p:cNvSpPr/>
          <p:nvPr/>
        </p:nvSpPr>
        <p:spPr>
          <a:xfrm flipH="false" flipV="false" rot="0">
            <a:off x="-417805" y="818270"/>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7022813" y="4959233"/>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5334540" y="640416"/>
            <a:ext cx="1924760" cy="671916"/>
          </a:xfrm>
          <a:custGeom>
            <a:avLst/>
            <a:gdLst/>
            <a:ahLst/>
            <a:cxnLst/>
            <a:rect r="r" b="b" t="t" l="l"/>
            <a:pathLst>
              <a:path h="671916" w="1924760">
                <a:moveTo>
                  <a:pt x="0" y="0"/>
                </a:moveTo>
                <a:lnTo>
                  <a:pt x="1924760" y="0"/>
                </a:lnTo>
                <a:lnTo>
                  <a:pt x="1924760" y="671916"/>
                </a:lnTo>
                <a:lnTo>
                  <a:pt x="0" y="6719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555370" y="3470934"/>
            <a:ext cx="951586" cy="332190"/>
          </a:xfrm>
          <a:custGeom>
            <a:avLst/>
            <a:gdLst/>
            <a:ahLst/>
            <a:cxnLst/>
            <a:rect r="r" b="b" t="t" l="l"/>
            <a:pathLst>
              <a:path h="332190" w="951586">
                <a:moveTo>
                  <a:pt x="0" y="0"/>
                </a:moveTo>
                <a:lnTo>
                  <a:pt x="951585" y="0"/>
                </a:lnTo>
                <a:lnTo>
                  <a:pt x="951585" y="332190"/>
                </a:lnTo>
                <a:lnTo>
                  <a:pt x="0" y="3321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true" flipV="false" rot="0">
            <a:off x="7832716" y="644363"/>
            <a:ext cx="1952021" cy="347815"/>
          </a:xfrm>
          <a:custGeom>
            <a:avLst/>
            <a:gdLst/>
            <a:ahLst/>
            <a:cxnLst/>
            <a:rect r="r" b="b" t="t" l="l"/>
            <a:pathLst>
              <a:path h="347815" w="1952021">
                <a:moveTo>
                  <a:pt x="1952021" y="0"/>
                </a:moveTo>
                <a:lnTo>
                  <a:pt x="0" y="0"/>
                </a:lnTo>
                <a:lnTo>
                  <a:pt x="0" y="347815"/>
                </a:lnTo>
                <a:lnTo>
                  <a:pt x="1952021" y="347815"/>
                </a:lnTo>
                <a:lnTo>
                  <a:pt x="195202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40373" y="-437205"/>
            <a:ext cx="3294657" cy="4221279"/>
          </a:xfrm>
          <a:custGeom>
            <a:avLst/>
            <a:gdLst/>
            <a:ahLst/>
            <a:cxnLst/>
            <a:rect r="r" b="b" t="t" l="l"/>
            <a:pathLst>
              <a:path h="4221279" w="3294657">
                <a:moveTo>
                  <a:pt x="0" y="0"/>
                </a:moveTo>
                <a:lnTo>
                  <a:pt x="3294657" y="0"/>
                </a:lnTo>
                <a:lnTo>
                  <a:pt x="3294657" y="4221279"/>
                </a:lnTo>
                <a:lnTo>
                  <a:pt x="0" y="4221279"/>
                </a:lnTo>
                <a:lnTo>
                  <a:pt x="0" y="0"/>
                </a:lnTo>
                <a:close/>
              </a:path>
            </a:pathLst>
          </a:custGeom>
          <a:blipFill>
            <a:blip r:embed="rId9"/>
            <a:stretch>
              <a:fillRect l="0" t="0" r="0" b="0"/>
            </a:stretch>
          </a:blipFill>
        </p:spPr>
      </p:sp>
      <p:sp>
        <p:nvSpPr>
          <p:cNvPr name="Freeform 24" id="24"/>
          <p:cNvSpPr/>
          <p:nvPr/>
        </p:nvSpPr>
        <p:spPr>
          <a:xfrm flipH="false" flipV="false" rot="0">
            <a:off x="12190138" y="-1757884"/>
            <a:ext cx="6097862" cy="5152308"/>
          </a:xfrm>
          <a:custGeom>
            <a:avLst/>
            <a:gdLst/>
            <a:ahLst/>
            <a:cxnLst/>
            <a:rect r="r" b="b" t="t" l="l"/>
            <a:pathLst>
              <a:path h="5152308" w="6097862">
                <a:moveTo>
                  <a:pt x="0" y="0"/>
                </a:moveTo>
                <a:lnTo>
                  <a:pt x="6097862" y="0"/>
                </a:lnTo>
                <a:lnTo>
                  <a:pt x="6097862" y="5152308"/>
                </a:lnTo>
                <a:lnTo>
                  <a:pt x="0" y="5152308"/>
                </a:lnTo>
                <a:lnTo>
                  <a:pt x="0" y="0"/>
                </a:lnTo>
                <a:close/>
              </a:path>
            </a:pathLst>
          </a:custGeom>
          <a:blipFill>
            <a:blip r:embed="rId10"/>
            <a:stretch>
              <a:fillRect l="0" t="0" r="0" b="0"/>
            </a:stretch>
          </a:blipFill>
        </p:spPr>
      </p:sp>
      <p:sp>
        <p:nvSpPr>
          <p:cNvPr name="TextBox 25" id="25"/>
          <p:cNvSpPr txBox="true"/>
          <p:nvPr/>
        </p:nvSpPr>
        <p:spPr>
          <a:xfrm rot="0">
            <a:off x="12356200" y="2058559"/>
            <a:ext cx="2118643" cy="571501"/>
          </a:xfrm>
          <a:prstGeom prst="rect">
            <a:avLst/>
          </a:prstGeom>
        </p:spPr>
        <p:txBody>
          <a:bodyPr anchor="t" rtlCol="false" tIns="0" lIns="0" bIns="0" rIns="0">
            <a:spAutoFit/>
          </a:bodyPr>
          <a:lstStyle/>
          <a:p>
            <a:pPr algn="l">
              <a:lnSpc>
                <a:spcPts val="4199"/>
              </a:lnSpc>
              <a:spcBef>
                <a:spcPct val="0"/>
              </a:spcBef>
            </a:pPr>
            <a:r>
              <a:rPr lang="en-US" sz="2999">
                <a:solidFill>
                  <a:srgbClr val="FFFFFF">
                    <a:alpha val="29804"/>
                  </a:srgbClr>
                </a:solidFill>
                <a:latin typeface="Chronicle Display"/>
                <a:ea typeface="Chronicle Display"/>
                <a:cs typeface="Chronicle Display"/>
                <a:sym typeface="Chronicle Display"/>
              </a:rPr>
              <a:t>Ideation</a:t>
            </a:r>
          </a:p>
        </p:txBody>
      </p:sp>
      <p:sp>
        <p:nvSpPr>
          <p:cNvPr name="TextBox 26" id="26"/>
          <p:cNvSpPr txBox="true"/>
          <p:nvPr/>
        </p:nvSpPr>
        <p:spPr>
          <a:xfrm rot="0">
            <a:off x="11611103" y="225985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01</a:t>
            </a:r>
          </a:p>
        </p:txBody>
      </p:sp>
      <p:sp>
        <p:nvSpPr>
          <p:cNvPr name="TextBox 27" id="27"/>
          <p:cNvSpPr txBox="true"/>
          <p:nvPr/>
        </p:nvSpPr>
        <p:spPr>
          <a:xfrm rot="0">
            <a:off x="11611103" y="3960072"/>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02</a:t>
            </a:r>
          </a:p>
        </p:txBody>
      </p:sp>
      <p:sp>
        <p:nvSpPr>
          <p:cNvPr name="TextBox 28" id="28"/>
          <p:cNvSpPr txBox="true"/>
          <p:nvPr/>
        </p:nvSpPr>
        <p:spPr>
          <a:xfrm rot="0">
            <a:off x="11611103" y="5660289"/>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03</a:t>
            </a:r>
          </a:p>
        </p:txBody>
      </p:sp>
      <p:sp>
        <p:nvSpPr>
          <p:cNvPr name="TextBox 29" id="29"/>
          <p:cNvSpPr txBox="true"/>
          <p:nvPr/>
        </p:nvSpPr>
        <p:spPr>
          <a:xfrm rot="0">
            <a:off x="11611103" y="736261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04</a:t>
            </a:r>
          </a:p>
        </p:txBody>
      </p:sp>
      <p:sp>
        <p:nvSpPr>
          <p:cNvPr name="TextBox 30" id="30"/>
          <p:cNvSpPr txBox="true"/>
          <p:nvPr/>
        </p:nvSpPr>
        <p:spPr>
          <a:xfrm rot="0">
            <a:off x="12356200" y="3720574"/>
            <a:ext cx="3317601"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alpha val="29804"/>
                  </a:srgbClr>
                </a:solidFill>
                <a:latin typeface="Chronicle Display"/>
                <a:ea typeface="Chronicle Display"/>
                <a:cs typeface="Chronicle Display"/>
                <a:sym typeface="Chronicle Display"/>
              </a:rPr>
              <a:t>What’s in it ?</a:t>
            </a:r>
          </a:p>
        </p:txBody>
      </p:sp>
      <p:sp>
        <p:nvSpPr>
          <p:cNvPr name="TextBox 31" id="31"/>
          <p:cNvSpPr txBox="true"/>
          <p:nvPr/>
        </p:nvSpPr>
        <p:spPr>
          <a:xfrm rot="0">
            <a:off x="12356200" y="5475504"/>
            <a:ext cx="2978339"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alpha val="29804"/>
                  </a:srgbClr>
                </a:solidFill>
                <a:latin typeface="Chronicle Display"/>
                <a:ea typeface="Chronicle Display"/>
                <a:cs typeface="Chronicle Display"/>
                <a:sym typeface="Chronicle Display"/>
              </a:rPr>
              <a:t>Game structure</a:t>
            </a:r>
          </a:p>
        </p:txBody>
      </p:sp>
      <p:sp>
        <p:nvSpPr>
          <p:cNvPr name="TextBox 32" id="32"/>
          <p:cNvSpPr txBox="true"/>
          <p:nvPr/>
        </p:nvSpPr>
        <p:spPr>
          <a:xfrm rot="0">
            <a:off x="12356200" y="7177830"/>
            <a:ext cx="2118643"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solidFill>
                <a:latin typeface="Chronicle Display"/>
                <a:ea typeface="Chronicle Display"/>
                <a:cs typeface="Chronicle Display"/>
                <a:sym typeface="Chronicle Display"/>
              </a:rPr>
              <a:t>Interfacing</a:t>
            </a:r>
          </a:p>
        </p:txBody>
      </p:sp>
      <p:sp>
        <p:nvSpPr>
          <p:cNvPr name="TextBox 33" id="33"/>
          <p:cNvSpPr txBox="true"/>
          <p:nvPr/>
        </p:nvSpPr>
        <p:spPr>
          <a:xfrm rot="0">
            <a:off x="3014347" y="1772421"/>
            <a:ext cx="7639500" cy="556197"/>
          </a:xfrm>
          <a:prstGeom prst="rect">
            <a:avLst/>
          </a:prstGeom>
        </p:spPr>
        <p:txBody>
          <a:bodyPr anchor="t" rtlCol="false" tIns="0" lIns="0" bIns="0" rIns="0">
            <a:spAutoFit/>
          </a:bodyPr>
          <a:lstStyle/>
          <a:p>
            <a:pPr algn="l">
              <a:lnSpc>
                <a:spcPts val="4518"/>
              </a:lnSpc>
            </a:pPr>
            <a:r>
              <a:rPr lang="en-US" sz="3227">
                <a:solidFill>
                  <a:srgbClr val="D7F721"/>
                </a:solidFill>
                <a:latin typeface="Open Sans"/>
                <a:ea typeface="Open Sans"/>
                <a:cs typeface="Open Sans"/>
                <a:sym typeface="Open Sans"/>
              </a:rPr>
              <a:t>What will you write?</a:t>
            </a:r>
          </a:p>
        </p:txBody>
      </p:sp>
      <p:sp>
        <p:nvSpPr>
          <p:cNvPr name="TextBox 34" id="34"/>
          <p:cNvSpPr txBox="true"/>
          <p:nvPr/>
        </p:nvSpPr>
        <p:spPr>
          <a:xfrm rot="0">
            <a:off x="3014347" y="2446323"/>
            <a:ext cx="8044091" cy="2789555"/>
          </a:xfrm>
          <a:prstGeom prst="rect">
            <a:avLst/>
          </a:prstGeom>
        </p:spPr>
        <p:txBody>
          <a:bodyPr anchor="t" rtlCol="false" tIns="0" lIns="0" bIns="0" rIns="0">
            <a:spAutoFit/>
          </a:bodyPr>
          <a:lstStyle/>
          <a:p>
            <a:pPr algn="l" marL="496567" indent="-248284" lvl="1">
              <a:lnSpc>
                <a:spcPts val="3219"/>
              </a:lnSpc>
              <a:buAutoNum type="arabicPeriod" startAt="1"/>
            </a:pPr>
            <a:r>
              <a:rPr lang="en-US" sz="2299">
                <a:solidFill>
                  <a:srgbClr val="FFFFFF"/>
                </a:solidFill>
                <a:latin typeface="Canva Sans"/>
                <a:ea typeface="Canva Sans"/>
                <a:cs typeface="Canva Sans"/>
                <a:sym typeface="Canva Sans"/>
              </a:rPr>
              <a:t>Name of your team</a:t>
            </a:r>
          </a:p>
          <a:p>
            <a:pPr algn="l" marL="496567" indent="-248284" lvl="1">
              <a:lnSpc>
                <a:spcPts val="3219"/>
              </a:lnSpc>
              <a:buAutoNum type="arabicPeriod" startAt="1"/>
            </a:pPr>
            <a:r>
              <a:rPr lang="en-US" sz="2299">
                <a:solidFill>
                  <a:srgbClr val="FFFFFF"/>
                </a:solidFill>
                <a:latin typeface="Canva Sans"/>
                <a:ea typeface="Canva Sans"/>
                <a:cs typeface="Canva Sans"/>
                <a:sym typeface="Canva Sans"/>
              </a:rPr>
              <a:t>Deck troops (8 unique troops only)</a:t>
            </a:r>
          </a:p>
          <a:p>
            <a:pPr algn="l" marL="496567" indent="-248284" lvl="1">
              <a:lnSpc>
                <a:spcPts val="3219"/>
              </a:lnSpc>
              <a:buAutoNum type="arabicPeriod" startAt="1"/>
            </a:pPr>
            <a:r>
              <a:rPr lang="en-US" sz="2299">
                <a:solidFill>
                  <a:srgbClr val="FFFFFF"/>
                </a:solidFill>
                <a:latin typeface="Canva Sans"/>
                <a:ea typeface="Canva Sans"/>
                <a:cs typeface="Canva Sans"/>
                <a:sym typeface="Canva Sans"/>
              </a:rPr>
              <a:t>Logic for deployment of troops - when to deploy, what to deploy, where to deploy</a:t>
            </a:r>
          </a:p>
          <a:p>
            <a:pPr algn="l" marL="496567" indent="-248284" lvl="1">
              <a:lnSpc>
                <a:spcPts val="3219"/>
              </a:lnSpc>
              <a:buAutoNum type="arabicPeriod" startAt="1"/>
            </a:pPr>
            <a:r>
              <a:rPr lang="en-US" sz="2299">
                <a:solidFill>
                  <a:srgbClr val="FFFFFF"/>
                </a:solidFill>
                <a:latin typeface="Canva Sans"/>
                <a:ea typeface="Canva Sans"/>
                <a:cs typeface="Canva Sans"/>
                <a:sym typeface="Canva Sans"/>
              </a:rPr>
              <a:t>You can store limited data of history in your script in a variable team_signal</a:t>
            </a:r>
          </a:p>
          <a:p>
            <a:pPr algn="l" marL="496567" indent="-248284" lvl="1">
              <a:lnSpc>
                <a:spcPts val="3219"/>
              </a:lnSpc>
              <a:buAutoNum type="arabicPeriod" startAt="1"/>
            </a:pPr>
            <a:r>
              <a:rPr lang="en-US" sz="2299">
                <a:solidFill>
                  <a:srgbClr val="FFFFFF"/>
                </a:solidFill>
                <a:latin typeface="Canva Sans"/>
                <a:ea typeface="Canva Sans"/>
                <a:cs typeface="Canva Sans"/>
                <a:sym typeface="Canva Sans"/>
              </a:rPr>
              <a:t>But you have to follow some rules while deployment.</a:t>
            </a:r>
          </a:p>
        </p:txBody>
      </p:sp>
      <p:sp>
        <p:nvSpPr>
          <p:cNvPr name="Freeform 35" id="35"/>
          <p:cNvSpPr/>
          <p:nvPr/>
        </p:nvSpPr>
        <p:spPr>
          <a:xfrm flipH="false" flipV="false" rot="-337808">
            <a:off x="802104" y="5383539"/>
            <a:ext cx="3815816" cy="4105908"/>
          </a:xfrm>
          <a:custGeom>
            <a:avLst/>
            <a:gdLst/>
            <a:ahLst/>
            <a:cxnLst/>
            <a:rect r="r" b="b" t="t" l="l"/>
            <a:pathLst>
              <a:path h="4105908" w="3815816">
                <a:moveTo>
                  <a:pt x="0" y="0"/>
                </a:moveTo>
                <a:lnTo>
                  <a:pt x="3815817" y="0"/>
                </a:lnTo>
                <a:lnTo>
                  <a:pt x="3815817" y="4105907"/>
                </a:lnTo>
                <a:lnTo>
                  <a:pt x="0" y="4105907"/>
                </a:lnTo>
                <a:lnTo>
                  <a:pt x="0" y="0"/>
                </a:lnTo>
                <a:close/>
              </a:path>
            </a:pathLst>
          </a:custGeom>
          <a:blipFill>
            <a:blip r:embed="rId11"/>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A022B"/>
        </a:solidFill>
      </p:bgPr>
    </p:bg>
    <p:spTree>
      <p:nvGrpSpPr>
        <p:cNvPr id="1" name=""/>
        <p:cNvGrpSpPr/>
        <p:nvPr/>
      </p:nvGrpSpPr>
      <p:grpSpPr>
        <a:xfrm>
          <a:off x="0" y="0"/>
          <a:ext cx="0" cy="0"/>
          <a:chOff x="0" y="0"/>
          <a:chExt cx="0" cy="0"/>
        </a:xfrm>
      </p:grpSpPr>
      <p:sp>
        <p:nvSpPr>
          <p:cNvPr name="Freeform 2" id="2"/>
          <p:cNvSpPr/>
          <p:nvPr/>
        </p:nvSpPr>
        <p:spPr>
          <a:xfrm flipH="false" flipV="false" rot="0">
            <a:off x="-4108664" y="-766925"/>
            <a:ext cx="63474349" cy="22926968"/>
          </a:xfrm>
          <a:custGeom>
            <a:avLst/>
            <a:gdLst/>
            <a:ahLst/>
            <a:cxnLst/>
            <a:rect r="r" b="b" t="t" l="l"/>
            <a:pathLst>
              <a:path h="22926968" w="63474349">
                <a:moveTo>
                  <a:pt x="0" y="0"/>
                </a:moveTo>
                <a:lnTo>
                  <a:pt x="63474348" y="0"/>
                </a:lnTo>
                <a:lnTo>
                  <a:pt x="63474348" y="22926968"/>
                </a:lnTo>
                <a:lnTo>
                  <a:pt x="0" y="22926968"/>
                </a:lnTo>
                <a:lnTo>
                  <a:pt x="0" y="0"/>
                </a:lnTo>
                <a:close/>
              </a:path>
            </a:pathLst>
          </a:custGeom>
          <a:blipFill>
            <a:blip r:embed="rId2"/>
            <a:stretch>
              <a:fillRect l="0" t="-19281" r="0" b="-36449"/>
            </a:stretch>
          </a:blipFill>
        </p:spPr>
      </p:sp>
      <p:sp>
        <p:nvSpPr>
          <p:cNvPr name="Freeform 3" id="3"/>
          <p:cNvSpPr/>
          <p:nvPr/>
        </p:nvSpPr>
        <p:spPr>
          <a:xfrm flipH="false" flipV="false" rot="0">
            <a:off x="11105722" y="1628247"/>
            <a:ext cx="5293238" cy="7030506"/>
          </a:xfrm>
          <a:custGeom>
            <a:avLst/>
            <a:gdLst/>
            <a:ahLst/>
            <a:cxnLst/>
            <a:rect r="r" b="b" t="t" l="l"/>
            <a:pathLst>
              <a:path h="7030506" w="5293238">
                <a:moveTo>
                  <a:pt x="0" y="0"/>
                </a:moveTo>
                <a:lnTo>
                  <a:pt x="5293237" y="0"/>
                </a:lnTo>
                <a:lnTo>
                  <a:pt x="5293237" y="7030506"/>
                </a:lnTo>
                <a:lnTo>
                  <a:pt x="0" y="7030506"/>
                </a:lnTo>
                <a:lnTo>
                  <a:pt x="0" y="0"/>
                </a:lnTo>
                <a:close/>
              </a:path>
            </a:pathLst>
          </a:custGeom>
          <a:blipFill>
            <a:blip r:embed="rId3"/>
            <a:stretch>
              <a:fillRect l="0" t="0" r="0" b="0"/>
            </a:stretch>
          </a:blipFill>
        </p:spPr>
      </p:sp>
      <p:sp>
        <p:nvSpPr>
          <p:cNvPr name="Freeform 4" id="4"/>
          <p:cNvSpPr/>
          <p:nvPr/>
        </p:nvSpPr>
        <p:spPr>
          <a:xfrm flipH="false" flipV="false" rot="0">
            <a:off x="10945610" y="3739931"/>
            <a:ext cx="5453349" cy="4114800"/>
          </a:xfrm>
          <a:custGeom>
            <a:avLst/>
            <a:gdLst/>
            <a:ahLst/>
            <a:cxnLst/>
            <a:rect r="r" b="b" t="t" l="l"/>
            <a:pathLst>
              <a:path h="4114800" w="5453349">
                <a:moveTo>
                  <a:pt x="0" y="0"/>
                </a:moveTo>
                <a:lnTo>
                  <a:pt x="5453349" y="0"/>
                </a:lnTo>
                <a:lnTo>
                  <a:pt x="545334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793938" y="2200591"/>
            <a:ext cx="9474491" cy="5511251"/>
            <a:chOff x="0" y="0"/>
            <a:chExt cx="2495339" cy="1451523"/>
          </a:xfrm>
        </p:grpSpPr>
        <p:sp>
          <p:nvSpPr>
            <p:cNvPr name="Freeform 6" id="6"/>
            <p:cNvSpPr/>
            <p:nvPr/>
          </p:nvSpPr>
          <p:spPr>
            <a:xfrm flipH="false" flipV="false" rot="0">
              <a:off x="0" y="0"/>
              <a:ext cx="2495339" cy="1451523"/>
            </a:xfrm>
            <a:custGeom>
              <a:avLst/>
              <a:gdLst/>
              <a:ahLst/>
              <a:cxnLst/>
              <a:rect r="r" b="b" t="t" l="l"/>
              <a:pathLst>
                <a:path h="1451523" w="2495339">
                  <a:moveTo>
                    <a:pt x="0" y="0"/>
                  </a:moveTo>
                  <a:lnTo>
                    <a:pt x="2495339" y="0"/>
                  </a:lnTo>
                  <a:lnTo>
                    <a:pt x="2495339" y="1451523"/>
                  </a:lnTo>
                  <a:lnTo>
                    <a:pt x="0" y="1451523"/>
                  </a:lnTo>
                  <a:close/>
                </a:path>
              </a:pathLst>
            </a:custGeom>
            <a:solidFill>
              <a:srgbClr val="FFFFFF">
                <a:alpha val="49804"/>
              </a:srgbClr>
            </a:solidFill>
          </p:spPr>
        </p:sp>
        <p:sp>
          <p:nvSpPr>
            <p:cNvPr name="TextBox 7" id="7"/>
            <p:cNvSpPr txBox="true"/>
            <p:nvPr/>
          </p:nvSpPr>
          <p:spPr>
            <a:xfrm>
              <a:off x="0" y="-19050"/>
              <a:ext cx="2495339" cy="1470573"/>
            </a:xfrm>
            <a:prstGeom prst="rect">
              <a:avLst/>
            </a:prstGeom>
          </p:spPr>
          <p:txBody>
            <a:bodyPr anchor="ctr" rtlCol="false" tIns="50800" lIns="50800" bIns="50800" rIns="50800"/>
            <a:lstStyle/>
            <a:p>
              <a:pPr algn="ctr">
                <a:lnSpc>
                  <a:spcPts val="1820"/>
                </a:lnSpc>
              </a:pPr>
            </a:p>
          </p:txBody>
        </p:sp>
      </p:grpSp>
      <p:sp>
        <p:nvSpPr>
          <p:cNvPr name="TextBox 8" id="8"/>
          <p:cNvSpPr txBox="true"/>
          <p:nvPr/>
        </p:nvSpPr>
        <p:spPr>
          <a:xfrm rot="0">
            <a:off x="1149355" y="2406386"/>
            <a:ext cx="9119073" cy="4792345"/>
          </a:xfrm>
          <a:prstGeom prst="rect">
            <a:avLst/>
          </a:prstGeom>
        </p:spPr>
        <p:txBody>
          <a:bodyPr anchor="t" rtlCol="false" tIns="0" lIns="0" bIns="0" rIns="0">
            <a:spAutoFit/>
          </a:bodyPr>
          <a:lstStyle/>
          <a:p>
            <a:pPr algn="ctr">
              <a:lnSpc>
                <a:spcPts val="9379"/>
              </a:lnSpc>
            </a:pPr>
            <a:r>
              <a:rPr lang="en-US" sz="6699">
                <a:solidFill>
                  <a:srgbClr val="D70400"/>
                </a:solidFill>
                <a:latin typeface="Horizon"/>
                <a:ea typeface="Horizon"/>
                <a:cs typeface="Horizon"/>
                <a:sym typeface="Horizon"/>
              </a:rPr>
              <a:t>CODE ROYALE  IS NOT </a:t>
            </a:r>
          </a:p>
          <a:p>
            <a:pPr algn="ctr">
              <a:lnSpc>
                <a:spcPts val="9379"/>
              </a:lnSpc>
            </a:pPr>
            <a:r>
              <a:rPr lang="en-US" sz="6699">
                <a:solidFill>
                  <a:srgbClr val="D70400"/>
                </a:solidFill>
                <a:latin typeface="Horizon"/>
                <a:ea typeface="Horizon"/>
                <a:cs typeface="Horizon"/>
                <a:sym typeface="Horizon"/>
              </a:rPr>
              <a:t>CLASH</a:t>
            </a:r>
          </a:p>
          <a:p>
            <a:pPr algn="ctr">
              <a:lnSpc>
                <a:spcPts val="9379"/>
              </a:lnSpc>
              <a:spcBef>
                <a:spcPct val="0"/>
              </a:spcBef>
            </a:pPr>
            <a:r>
              <a:rPr lang="en-US" sz="6699">
                <a:solidFill>
                  <a:srgbClr val="D70400"/>
                </a:solidFill>
                <a:latin typeface="Horizon"/>
                <a:ea typeface="Horizon"/>
                <a:cs typeface="Horizon"/>
                <a:sym typeface="Horizon"/>
              </a:rPr>
              <a:t>ROYALE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A022B"/>
        </a:solidFill>
      </p:bgPr>
    </p:bg>
    <p:spTree>
      <p:nvGrpSpPr>
        <p:cNvPr id="1" name=""/>
        <p:cNvGrpSpPr/>
        <p:nvPr/>
      </p:nvGrpSpPr>
      <p:grpSpPr>
        <a:xfrm>
          <a:off x="0" y="0"/>
          <a:ext cx="0" cy="0"/>
          <a:chOff x="0" y="0"/>
          <a:chExt cx="0" cy="0"/>
        </a:xfrm>
      </p:grpSpPr>
      <p:sp>
        <p:nvSpPr>
          <p:cNvPr name="Freeform 2" id="2"/>
          <p:cNvSpPr/>
          <p:nvPr/>
        </p:nvSpPr>
        <p:spPr>
          <a:xfrm flipH="false" flipV="false" rot="0">
            <a:off x="5512022" y="1605196"/>
            <a:ext cx="7263957" cy="7402130"/>
          </a:xfrm>
          <a:custGeom>
            <a:avLst/>
            <a:gdLst/>
            <a:ahLst/>
            <a:cxnLst/>
            <a:rect r="r" b="b" t="t" l="l"/>
            <a:pathLst>
              <a:path h="7402130" w="7263957">
                <a:moveTo>
                  <a:pt x="0" y="0"/>
                </a:moveTo>
                <a:lnTo>
                  <a:pt x="7263956" y="0"/>
                </a:lnTo>
                <a:lnTo>
                  <a:pt x="7263956" y="7402130"/>
                </a:lnTo>
                <a:lnTo>
                  <a:pt x="0" y="7402130"/>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A022B"/>
        </a:solidFill>
      </p:bgPr>
    </p:bg>
    <p:spTree>
      <p:nvGrpSpPr>
        <p:cNvPr id="1" name=""/>
        <p:cNvGrpSpPr/>
        <p:nvPr/>
      </p:nvGrpSpPr>
      <p:grpSpPr>
        <a:xfrm>
          <a:off x="0" y="0"/>
          <a:ext cx="0" cy="0"/>
          <a:chOff x="0" y="0"/>
          <a:chExt cx="0" cy="0"/>
        </a:xfrm>
      </p:grpSpPr>
      <p:sp>
        <p:nvSpPr>
          <p:cNvPr name="Freeform 2" id="2"/>
          <p:cNvSpPr/>
          <p:nvPr/>
        </p:nvSpPr>
        <p:spPr>
          <a:xfrm flipH="false" flipV="false" rot="0">
            <a:off x="-4108664" y="-766925"/>
            <a:ext cx="63474349" cy="22926968"/>
          </a:xfrm>
          <a:custGeom>
            <a:avLst/>
            <a:gdLst/>
            <a:ahLst/>
            <a:cxnLst/>
            <a:rect r="r" b="b" t="t" l="l"/>
            <a:pathLst>
              <a:path h="22926968" w="63474349">
                <a:moveTo>
                  <a:pt x="0" y="0"/>
                </a:moveTo>
                <a:lnTo>
                  <a:pt x="63474348" y="0"/>
                </a:lnTo>
                <a:lnTo>
                  <a:pt x="63474348" y="22926968"/>
                </a:lnTo>
                <a:lnTo>
                  <a:pt x="0" y="22926968"/>
                </a:lnTo>
                <a:lnTo>
                  <a:pt x="0" y="0"/>
                </a:lnTo>
                <a:close/>
              </a:path>
            </a:pathLst>
          </a:custGeom>
          <a:blipFill>
            <a:blip r:embed="rId2"/>
            <a:stretch>
              <a:fillRect l="0" t="-19281" r="0" b="-36449"/>
            </a:stretch>
          </a:blipFill>
        </p:spPr>
      </p:sp>
      <p:grpSp>
        <p:nvGrpSpPr>
          <p:cNvPr name="Group 3" id="3"/>
          <p:cNvGrpSpPr/>
          <p:nvPr/>
        </p:nvGrpSpPr>
        <p:grpSpPr>
          <a:xfrm rot="0">
            <a:off x="793938" y="2159122"/>
            <a:ext cx="16465362" cy="5552720"/>
            <a:chOff x="0" y="0"/>
            <a:chExt cx="4336556" cy="1462445"/>
          </a:xfrm>
        </p:grpSpPr>
        <p:sp>
          <p:nvSpPr>
            <p:cNvPr name="Freeform 4" id="4"/>
            <p:cNvSpPr/>
            <p:nvPr/>
          </p:nvSpPr>
          <p:spPr>
            <a:xfrm flipH="false" flipV="false" rot="0">
              <a:off x="0" y="0"/>
              <a:ext cx="4336556" cy="1462445"/>
            </a:xfrm>
            <a:custGeom>
              <a:avLst/>
              <a:gdLst/>
              <a:ahLst/>
              <a:cxnLst/>
              <a:rect r="r" b="b" t="t" l="l"/>
              <a:pathLst>
                <a:path h="1462445" w="4336556">
                  <a:moveTo>
                    <a:pt x="0" y="0"/>
                  </a:moveTo>
                  <a:lnTo>
                    <a:pt x="4336556" y="0"/>
                  </a:lnTo>
                  <a:lnTo>
                    <a:pt x="4336556" y="1462445"/>
                  </a:lnTo>
                  <a:lnTo>
                    <a:pt x="0" y="1462445"/>
                  </a:lnTo>
                  <a:close/>
                </a:path>
              </a:pathLst>
            </a:custGeom>
            <a:solidFill>
              <a:srgbClr val="FFFFFF">
                <a:alpha val="49804"/>
              </a:srgbClr>
            </a:solidFill>
          </p:spPr>
        </p:sp>
        <p:sp>
          <p:nvSpPr>
            <p:cNvPr name="TextBox 5" id="5"/>
            <p:cNvSpPr txBox="true"/>
            <p:nvPr/>
          </p:nvSpPr>
          <p:spPr>
            <a:xfrm>
              <a:off x="0" y="-19050"/>
              <a:ext cx="4336556" cy="1481495"/>
            </a:xfrm>
            <a:prstGeom prst="rect">
              <a:avLst/>
            </a:prstGeom>
          </p:spPr>
          <p:txBody>
            <a:bodyPr anchor="ctr" rtlCol="false" tIns="50800" lIns="50800" bIns="50800" rIns="50800"/>
            <a:lstStyle/>
            <a:p>
              <a:pPr algn="ctr">
                <a:lnSpc>
                  <a:spcPts val="1820"/>
                </a:lnSpc>
              </a:pPr>
            </a:p>
          </p:txBody>
        </p:sp>
      </p:grpSp>
      <p:sp>
        <p:nvSpPr>
          <p:cNvPr name="TextBox 6" id="6"/>
          <p:cNvSpPr txBox="true"/>
          <p:nvPr/>
        </p:nvSpPr>
        <p:spPr>
          <a:xfrm rot="0">
            <a:off x="2036764" y="2044822"/>
            <a:ext cx="14214472" cy="5277533"/>
          </a:xfrm>
          <a:prstGeom prst="rect">
            <a:avLst/>
          </a:prstGeom>
        </p:spPr>
        <p:txBody>
          <a:bodyPr anchor="t" rtlCol="false" tIns="0" lIns="0" bIns="0" rIns="0">
            <a:spAutoFit/>
          </a:bodyPr>
          <a:lstStyle/>
          <a:p>
            <a:pPr algn="ctr">
              <a:lnSpc>
                <a:spcPts val="4776"/>
              </a:lnSpc>
            </a:pPr>
            <a:r>
              <a:rPr lang="en-US" sz="3411">
                <a:solidFill>
                  <a:srgbClr val="D70400"/>
                </a:solidFill>
                <a:latin typeface="Horizon"/>
                <a:ea typeface="Horizon"/>
                <a:cs typeface="Horizon"/>
                <a:sym typeface="Horizon"/>
              </a:rPr>
              <a:t> </a:t>
            </a:r>
          </a:p>
          <a:p>
            <a:pPr algn="ctr">
              <a:lnSpc>
                <a:spcPts val="4598"/>
              </a:lnSpc>
            </a:pPr>
            <a:r>
              <a:rPr lang="en-US" sz="3284">
                <a:solidFill>
                  <a:srgbClr val="D70400"/>
                </a:solidFill>
                <a:latin typeface="Horizon"/>
                <a:ea typeface="Horizon"/>
                <a:cs typeface="Horizon"/>
                <a:sym typeface="Horizon"/>
              </a:rPr>
              <a:t>DISCLAIMER</a:t>
            </a:r>
          </a:p>
          <a:p>
            <a:pPr algn="ctr">
              <a:lnSpc>
                <a:spcPts val="4598"/>
              </a:lnSpc>
              <a:spcBef>
                <a:spcPct val="0"/>
              </a:spcBef>
            </a:pPr>
            <a:r>
              <a:rPr lang="en-US" sz="3284">
                <a:solidFill>
                  <a:srgbClr val="D70400"/>
                </a:solidFill>
                <a:latin typeface="Horizon"/>
                <a:ea typeface="Horizon"/>
                <a:cs typeface="Horizon"/>
                <a:sym typeface="Horizon"/>
              </a:rPr>
              <a:t>This game is not a replica of Clash Royale. It has its own unique mechanics, troop properties, and game play dynamics. Please refer to the provided table for the specific attributes of each troop and apply them accordingly.</a:t>
            </a:r>
          </a:p>
        </p:txBody>
      </p:sp>
      <p:sp>
        <p:nvSpPr>
          <p:cNvPr name="TextBox 7" id="7"/>
          <p:cNvSpPr txBox="true"/>
          <p:nvPr/>
        </p:nvSpPr>
        <p:spPr>
          <a:xfrm rot="0">
            <a:off x="7570638" y="-272334"/>
            <a:ext cx="2336363" cy="2431456"/>
          </a:xfrm>
          <a:prstGeom prst="rect">
            <a:avLst/>
          </a:prstGeom>
        </p:spPr>
        <p:txBody>
          <a:bodyPr anchor="t" rtlCol="false" tIns="0" lIns="0" bIns="0" rIns="0">
            <a:spAutoFit/>
          </a:bodyPr>
          <a:lstStyle/>
          <a:p>
            <a:pPr algn="ctr">
              <a:lnSpc>
                <a:spcPts val="18757"/>
              </a:lnSpc>
              <a:spcBef>
                <a:spcPct val="0"/>
              </a:spcBef>
            </a:pPr>
            <a:r>
              <a:rPr lang="en-US" sz="13398">
                <a:solidFill>
                  <a:srgbClr val="D70400"/>
                </a:solidFill>
                <a:latin typeface="Poppins"/>
                <a:ea typeface="Poppins"/>
                <a:cs typeface="Poppins"/>
                <a:sym typeface="Poppins"/>
              </a:rPr>
              <a:t>☠️</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4DAA4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87520" y="652300"/>
          <a:ext cx="17512960" cy="8982400"/>
        </p:xfrm>
        <a:graphic>
          <a:graphicData uri="http://schemas.openxmlformats.org/drawingml/2006/table">
            <a:tbl>
              <a:tblPr/>
              <a:tblGrid>
                <a:gridCol w="2181472"/>
                <a:gridCol w="1595892"/>
                <a:gridCol w="1595892"/>
                <a:gridCol w="1595892"/>
                <a:gridCol w="1595892"/>
                <a:gridCol w="1595892"/>
                <a:gridCol w="1595892"/>
                <a:gridCol w="1595892"/>
                <a:gridCol w="1595892"/>
                <a:gridCol w="2564351"/>
              </a:tblGrid>
              <a:tr h="829555">
                <a:tc>
                  <a:txBody>
                    <a:bodyPr anchor="t" rtlCol="false"/>
                    <a:lstStyle/>
                    <a:p>
                      <a:pPr algn="l">
                        <a:lnSpc>
                          <a:spcPts val="2519"/>
                        </a:lnSpc>
                        <a:defRPr/>
                      </a:pPr>
                      <a:r>
                        <a:rPr lang="en-US" sz="1799">
                          <a:solidFill>
                            <a:srgbClr val="FFFFFF"/>
                          </a:solidFill>
                          <a:latin typeface="Poppins"/>
                          <a:ea typeface="Poppins"/>
                          <a:cs typeface="Poppins"/>
                          <a:sym typeface="Poppins"/>
                        </a:rPr>
                        <a:t>Name</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Elixir</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Health</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Damage</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Velocity</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Type</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Attack Range</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Splash Range</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Attack Speed</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Targets</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639654">
                <a:tc>
                  <a:txBody>
                    <a:bodyPr anchor="t" rtlCol="false"/>
                    <a:lstStyle/>
                    <a:p>
                      <a:pPr algn="l">
                        <a:lnSpc>
                          <a:spcPts val="2519"/>
                        </a:lnSpc>
                        <a:defRPr/>
                      </a:pPr>
                      <a:r>
                        <a:rPr lang="en-US" sz="1799">
                          <a:solidFill>
                            <a:srgbClr val="FFFFFF"/>
                          </a:solidFill>
                          <a:latin typeface="Poppins"/>
                          <a:ea typeface="Poppins"/>
                          <a:cs typeface="Poppins"/>
                          <a:sym typeface="Poppins"/>
                        </a:rPr>
                        <a:t>Archer</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3</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334</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118</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Medium</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Ground</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5</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0</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Fast</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Air/Ground/Building</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963046">
                <a:tc>
                  <a:txBody>
                    <a:bodyPr anchor="t" rtlCol="false"/>
                    <a:lstStyle/>
                    <a:p>
                      <a:pPr algn="l">
                        <a:lnSpc>
                          <a:spcPts val="2519"/>
                        </a:lnSpc>
                        <a:defRPr/>
                      </a:pPr>
                      <a:r>
                        <a:rPr lang="en-US" sz="1799">
                          <a:solidFill>
                            <a:srgbClr val="FFFFFF"/>
                          </a:solidFill>
                          <a:latin typeface="Poppins"/>
                          <a:ea typeface="Poppins"/>
                          <a:cs typeface="Poppins"/>
                          <a:sym typeface="Poppins"/>
                        </a:rPr>
                        <a:t>Minions</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3</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939"/>
                        </a:lnSpc>
                        <a:defRPr/>
                      </a:pPr>
                      <a:r>
                        <a:rPr lang="en-US" sz="2099">
                          <a:solidFill>
                            <a:srgbClr val="FFFFFF"/>
                          </a:solidFill>
                          <a:latin typeface="Poppins"/>
                          <a:ea typeface="Poppins"/>
                          <a:cs typeface="Poppins"/>
                          <a:sym typeface="Poppins"/>
                        </a:rPr>
                        <a:t>252 (single)</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129 (single)</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Fast</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Air</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2</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0</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Fast</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Air/Ground/Building</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639654">
                <a:tc>
                  <a:txBody>
                    <a:bodyPr anchor="t" rtlCol="false"/>
                    <a:lstStyle/>
                    <a:p>
                      <a:pPr algn="l">
                        <a:lnSpc>
                          <a:spcPts val="2519"/>
                        </a:lnSpc>
                        <a:defRPr/>
                      </a:pPr>
                      <a:r>
                        <a:rPr lang="en-US" sz="1799">
                          <a:solidFill>
                            <a:srgbClr val="FFFFFF"/>
                          </a:solidFill>
                          <a:latin typeface="Poppins"/>
                          <a:ea typeface="Poppins"/>
                          <a:cs typeface="Poppins"/>
                          <a:sym typeface="Poppins"/>
                        </a:rPr>
                        <a:t>Knight</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3</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1938</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221</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Medium</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Ground</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0</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0</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Medium</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Ground/Building</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852872">
                <a:tc>
                  <a:txBody>
                    <a:bodyPr anchor="t" rtlCol="false"/>
                    <a:lstStyle/>
                    <a:p>
                      <a:pPr algn="l">
                        <a:lnSpc>
                          <a:spcPts val="2519"/>
                        </a:lnSpc>
                        <a:defRPr/>
                      </a:pPr>
                      <a:r>
                        <a:rPr lang="en-US" sz="1799">
                          <a:solidFill>
                            <a:srgbClr val="FFFFFF"/>
                          </a:solidFill>
                          <a:latin typeface="Poppins"/>
                          <a:ea typeface="Poppins"/>
                          <a:cs typeface="Poppins"/>
                          <a:sym typeface="Poppins"/>
                        </a:rPr>
                        <a:t>Skeleton (Number =10)</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3</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89 (single)</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89 (single)</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Fast</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Ground</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0</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0</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Fast</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Ground/Building</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639654">
                <a:tc>
                  <a:txBody>
                    <a:bodyPr anchor="t" rtlCol="false"/>
                    <a:lstStyle/>
                    <a:p>
                      <a:pPr algn="l">
                        <a:lnSpc>
                          <a:spcPts val="2519"/>
                        </a:lnSpc>
                        <a:defRPr/>
                      </a:pPr>
                      <a:r>
                        <a:rPr lang="en-US" sz="1799">
                          <a:solidFill>
                            <a:srgbClr val="FFFFFF"/>
                          </a:solidFill>
                          <a:latin typeface="Poppins"/>
                          <a:ea typeface="Poppins"/>
                          <a:cs typeface="Poppins"/>
                          <a:sym typeface="Poppins"/>
                        </a:rPr>
                        <a:t>Baby Dragon</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4</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1267</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176</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Fast</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Air</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3.5</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1</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Fast</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Air/Ground/Building</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639654">
                <a:tc>
                  <a:txBody>
                    <a:bodyPr anchor="t" rtlCol="false"/>
                    <a:lstStyle/>
                    <a:p>
                      <a:pPr algn="l">
                        <a:lnSpc>
                          <a:spcPts val="2519"/>
                        </a:lnSpc>
                        <a:defRPr/>
                      </a:pPr>
                      <a:r>
                        <a:rPr lang="en-US" sz="1799">
                          <a:solidFill>
                            <a:srgbClr val="FFFFFF"/>
                          </a:solidFill>
                          <a:latin typeface="Poppins"/>
                          <a:ea typeface="Poppins"/>
                          <a:cs typeface="Poppins"/>
                          <a:sym typeface="Poppins"/>
                        </a:rPr>
                        <a:t>Valkyrie</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4</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2097</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195</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Medium</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Ground</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0</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1</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Fast</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Ground/Building</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639654">
                <a:tc>
                  <a:txBody>
                    <a:bodyPr anchor="t" rtlCol="false"/>
                    <a:lstStyle/>
                    <a:p>
                      <a:pPr algn="l">
                        <a:lnSpc>
                          <a:spcPts val="2519"/>
                        </a:lnSpc>
                        <a:defRPr/>
                      </a:pPr>
                      <a:r>
                        <a:rPr lang="en-US" sz="1799">
                          <a:solidFill>
                            <a:srgbClr val="FFFFFF"/>
                          </a:solidFill>
                          <a:latin typeface="Poppins"/>
                          <a:ea typeface="Poppins"/>
                          <a:cs typeface="Poppins"/>
                          <a:sym typeface="Poppins"/>
                        </a:rPr>
                        <a:t>Musketeer</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4</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792</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239</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Medium</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Ground</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6</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0</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Medium</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Air/Ground/Building</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514896">
                <a:tc>
                  <a:txBody>
                    <a:bodyPr anchor="t" rtlCol="false"/>
                    <a:lstStyle/>
                    <a:p>
                      <a:pPr algn="l">
                        <a:lnSpc>
                          <a:spcPts val="2519"/>
                        </a:lnSpc>
                        <a:defRPr/>
                      </a:pPr>
                      <a:r>
                        <a:rPr lang="en-US" sz="1799">
                          <a:solidFill>
                            <a:srgbClr val="FFFFFF"/>
                          </a:solidFill>
                          <a:latin typeface="Poppins"/>
                          <a:ea typeface="Poppins"/>
                          <a:cs typeface="Poppins"/>
                          <a:sym typeface="Poppins"/>
                        </a:rPr>
                        <a:t>Giant</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5</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4496</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186</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Slow</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Ground</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0</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0</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Slow</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Building</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639654">
                <a:tc>
                  <a:txBody>
                    <a:bodyPr anchor="t" rtlCol="false"/>
                    <a:lstStyle/>
                    <a:p>
                      <a:pPr algn="l">
                        <a:lnSpc>
                          <a:spcPts val="2519"/>
                        </a:lnSpc>
                        <a:defRPr/>
                      </a:pPr>
                      <a:r>
                        <a:rPr lang="en-US" sz="1799">
                          <a:solidFill>
                            <a:srgbClr val="FFFFFF"/>
                          </a:solidFill>
                          <a:latin typeface="Poppins"/>
                          <a:ea typeface="Poppins"/>
                          <a:cs typeface="Poppins"/>
                          <a:sym typeface="Poppins"/>
                        </a:rPr>
                        <a:t>Prince</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5</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2112</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307</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Medium</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Ground</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0</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0</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Medium</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Ground/Building</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829555">
                <a:tc>
                  <a:txBody>
                    <a:bodyPr anchor="t" rtlCol="false"/>
                    <a:lstStyle/>
                    <a:p>
                      <a:pPr algn="l">
                        <a:lnSpc>
                          <a:spcPts val="2519"/>
                        </a:lnSpc>
                        <a:defRPr/>
                      </a:pPr>
                      <a:r>
                        <a:rPr lang="en-US" sz="1799">
                          <a:solidFill>
                            <a:srgbClr val="FFFFFF"/>
                          </a:solidFill>
                          <a:latin typeface="Poppins"/>
                          <a:ea typeface="Poppins"/>
                          <a:cs typeface="Poppins"/>
                          <a:sym typeface="Poppins"/>
                        </a:rPr>
                        <a:t>Barbarian (Number=3)</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3</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736 (single)</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161 (single)</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Medium</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Ground</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0</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0</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Medium</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Ground/Building</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514896">
                <a:tc>
                  <a:txBody>
                    <a:bodyPr anchor="t" rtlCol="false"/>
                    <a:lstStyle/>
                    <a:p>
                      <a:pPr algn="l">
                        <a:lnSpc>
                          <a:spcPts val="2519"/>
                        </a:lnSpc>
                        <a:defRPr/>
                      </a:pPr>
                      <a:r>
                        <a:rPr lang="en-US" sz="1799">
                          <a:solidFill>
                            <a:srgbClr val="FFFFFF"/>
                          </a:solidFill>
                          <a:latin typeface="Poppins"/>
                          <a:ea typeface="Poppins"/>
                          <a:cs typeface="Poppins"/>
                          <a:sym typeface="Poppins"/>
                        </a:rPr>
                        <a:t>Balloon</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5</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1848</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352</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Medium</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Air</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0</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0</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Medium</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Building</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639654">
                <a:tc>
                  <a:txBody>
                    <a:bodyPr anchor="t" rtlCol="false"/>
                    <a:lstStyle/>
                    <a:p>
                      <a:pPr algn="l">
                        <a:lnSpc>
                          <a:spcPts val="2519"/>
                        </a:lnSpc>
                        <a:defRPr/>
                      </a:pPr>
                      <a:r>
                        <a:rPr lang="en-US" sz="1799">
                          <a:solidFill>
                            <a:srgbClr val="FFFFFF"/>
                          </a:solidFill>
                          <a:latin typeface="Poppins"/>
                          <a:ea typeface="Poppins"/>
                          <a:cs typeface="Poppins"/>
                          <a:sym typeface="Poppins"/>
                        </a:rPr>
                        <a:t>Wizard</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5</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1100</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410</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Medium</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Ground</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5.5</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1</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Fast</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Poppins"/>
                          <a:ea typeface="Poppins"/>
                          <a:cs typeface="Poppins"/>
                          <a:sym typeface="Poppins"/>
                        </a:rPr>
                        <a:t>Air/Ground/Building</a:t>
                      </a:r>
                      <a:endParaRPr lang="en-US" sz="1100"/>
                    </a:p>
                  </a:txBody>
                  <a:tcPr marL="28575" marR="28575" marT="28575" marB="2857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bl>
          </a:graphicData>
        </a:graphic>
      </p:graphicFrame>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A022B"/>
        </a:solidFill>
      </p:bgPr>
    </p:bg>
    <p:spTree>
      <p:nvGrpSpPr>
        <p:cNvPr id="1" name=""/>
        <p:cNvGrpSpPr/>
        <p:nvPr/>
      </p:nvGrpSpPr>
      <p:grpSpPr>
        <a:xfrm>
          <a:off x="0" y="0"/>
          <a:ext cx="0" cy="0"/>
          <a:chOff x="0" y="0"/>
          <a:chExt cx="0" cy="0"/>
        </a:xfrm>
      </p:grpSpPr>
      <p:sp>
        <p:nvSpPr>
          <p:cNvPr name="Freeform 2" id="2"/>
          <p:cNvSpPr/>
          <p:nvPr/>
        </p:nvSpPr>
        <p:spPr>
          <a:xfrm flipH="false" flipV="false" rot="0">
            <a:off x="-18097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640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7825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18347" y="7720108"/>
            <a:ext cx="1126068" cy="1126068"/>
          </a:xfrm>
          <a:custGeom>
            <a:avLst/>
            <a:gdLst/>
            <a:ahLst/>
            <a:cxnLst/>
            <a:rect r="r" b="b" t="t" l="l"/>
            <a:pathLst>
              <a:path h="1126068" w="1126068">
                <a:moveTo>
                  <a:pt x="0" y="0"/>
                </a:moveTo>
                <a:lnTo>
                  <a:pt x="1126068" y="0"/>
                </a:lnTo>
                <a:lnTo>
                  <a:pt x="1126068" y="1126068"/>
                </a:lnTo>
                <a:lnTo>
                  <a:pt x="0" y="11260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048022" y="1988607"/>
            <a:ext cx="8055131" cy="1810722"/>
          </a:xfrm>
          <a:prstGeom prst="rect">
            <a:avLst/>
          </a:prstGeom>
        </p:spPr>
        <p:txBody>
          <a:bodyPr anchor="t" rtlCol="false" tIns="0" lIns="0" bIns="0" rIns="0">
            <a:spAutoFit/>
          </a:bodyPr>
          <a:lstStyle/>
          <a:p>
            <a:pPr algn="l">
              <a:lnSpc>
                <a:spcPts val="7280"/>
              </a:lnSpc>
              <a:spcBef>
                <a:spcPct val="0"/>
              </a:spcBef>
            </a:pPr>
            <a:r>
              <a:rPr lang="en-US" sz="5200">
                <a:solidFill>
                  <a:srgbClr val="FFFFFF"/>
                </a:solidFill>
                <a:latin typeface="Press Start 2P"/>
                <a:ea typeface="Press Start 2P"/>
                <a:cs typeface="Press Start 2P"/>
                <a:sym typeface="Press Start 2P"/>
              </a:rPr>
              <a:t>HOW TO PLAY THIS GAME?</a:t>
            </a:r>
          </a:p>
        </p:txBody>
      </p:sp>
      <p:sp>
        <p:nvSpPr>
          <p:cNvPr name="Freeform 7" id="7"/>
          <p:cNvSpPr/>
          <p:nvPr/>
        </p:nvSpPr>
        <p:spPr>
          <a:xfrm flipH="false" flipV="false" rot="0">
            <a:off x="6145855" y="186264"/>
            <a:ext cx="1126068" cy="1126068"/>
          </a:xfrm>
          <a:custGeom>
            <a:avLst/>
            <a:gdLst/>
            <a:ahLst/>
            <a:cxnLst/>
            <a:rect r="r" b="b" t="t" l="l"/>
            <a:pathLst>
              <a:path h="1126068" w="1126068">
                <a:moveTo>
                  <a:pt x="0" y="0"/>
                </a:moveTo>
                <a:lnTo>
                  <a:pt x="1126068" y="0"/>
                </a:lnTo>
                <a:lnTo>
                  <a:pt x="1126068" y="1126068"/>
                </a:lnTo>
                <a:lnTo>
                  <a:pt x="0" y="11260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395044" y="751416"/>
            <a:ext cx="1126068" cy="1126068"/>
          </a:xfrm>
          <a:custGeom>
            <a:avLst/>
            <a:gdLst/>
            <a:ahLst/>
            <a:cxnLst/>
            <a:rect r="r" b="b" t="t" l="l"/>
            <a:pathLst>
              <a:path h="1126068" w="1126068">
                <a:moveTo>
                  <a:pt x="0" y="0"/>
                </a:moveTo>
                <a:lnTo>
                  <a:pt x="1126068" y="0"/>
                </a:lnTo>
                <a:lnTo>
                  <a:pt x="1126068" y="1126068"/>
                </a:lnTo>
                <a:lnTo>
                  <a:pt x="0" y="11260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334540" y="640416"/>
            <a:ext cx="1924760" cy="671916"/>
          </a:xfrm>
          <a:custGeom>
            <a:avLst/>
            <a:gdLst/>
            <a:ahLst/>
            <a:cxnLst/>
            <a:rect r="r" b="b" t="t" l="l"/>
            <a:pathLst>
              <a:path h="671916" w="1924760">
                <a:moveTo>
                  <a:pt x="0" y="0"/>
                </a:moveTo>
                <a:lnTo>
                  <a:pt x="1924760" y="0"/>
                </a:lnTo>
                <a:lnTo>
                  <a:pt x="1924760" y="671916"/>
                </a:lnTo>
                <a:lnTo>
                  <a:pt x="0" y="6719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744033" y="3463371"/>
            <a:ext cx="1924760" cy="671916"/>
          </a:xfrm>
          <a:custGeom>
            <a:avLst/>
            <a:gdLst/>
            <a:ahLst/>
            <a:cxnLst/>
            <a:rect r="r" b="b" t="t" l="l"/>
            <a:pathLst>
              <a:path h="671916" w="1924760">
                <a:moveTo>
                  <a:pt x="0" y="0"/>
                </a:moveTo>
                <a:lnTo>
                  <a:pt x="1924760" y="0"/>
                </a:lnTo>
                <a:lnTo>
                  <a:pt x="1924760" y="671916"/>
                </a:lnTo>
                <a:lnTo>
                  <a:pt x="0" y="6719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659459" y="3461031"/>
            <a:ext cx="969082" cy="338298"/>
          </a:xfrm>
          <a:custGeom>
            <a:avLst/>
            <a:gdLst/>
            <a:ahLst/>
            <a:cxnLst/>
            <a:rect r="r" b="b" t="t" l="l"/>
            <a:pathLst>
              <a:path h="338298" w="969082">
                <a:moveTo>
                  <a:pt x="0" y="0"/>
                </a:moveTo>
                <a:lnTo>
                  <a:pt x="969082" y="0"/>
                </a:lnTo>
                <a:lnTo>
                  <a:pt x="969082" y="338298"/>
                </a:lnTo>
                <a:lnTo>
                  <a:pt x="0" y="3382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2386897" y="471267"/>
            <a:ext cx="969082" cy="338298"/>
          </a:xfrm>
          <a:custGeom>
            <a:avLst/>
            <a:gdLst/>
            <a:ahLst/>
            <a:cxnLst/>
            <a:rect r="r" b="b" t="t" l="l"/>
            <a:pathLst>
              <a:path h="338298" w="969082">
                <a:moveTo>
                  <a:pt x="0" y="0"/>
                </a:moveTo>
                <a:lnTo>
                  <a:pt x="969082" y="0"/>
                </a:lnTo>
                <a:lnTo>
                  <a:pt x="969082" y="338298"/>
                </a:lnTo>
                <a:lnTo>
                  <a:pt x="0" y="3382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3" id="13"/>
          <p:cNvSpPr/>
          <p:nvPr/>
        </p:nvSpPr>
        <p:spPr>
          <a:xfrm flipH="true" flipV="true">
            <a:off x="14512223" y="-347872"/>
            <a:ext cx="0" cy="10287000"/>
          </a:xfrm>
          <a:prstGeom prst="line">
            <a:avLst/>
          </a:prstGeom>
          <a:ln cap="flat" w="9525">
            <a:solidFill>
              <a:srgbClr val="FFFFFF"/>
            </a:solidFill>
            <a:prstDash val="solid"/>
            <a:headEnd type="none" len="sm" w="sm"/>
            <a:tailEnd type="none" len="sm" w="sm"/>
          </a:ln>
        </p:spPr>
      </p:sp>
      <p:grpSp>
        <p:nvGrpSpPr>
          <p:cNvPr name="Group 14" id="14"/>
          <p:cNvGrpSpPr/>
          <p:nvPr/>
        </p:nvGrpSpPr>
        <p:grpSpPr>
          <a:xfrm rot="0">
            <a:off x="10958078" y="1767754"/>
            <a:ext cx="7146390" cy="714639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FFFFF"/>
              </a:solidFill>
              <a:prstDash val="solid"/>
              <a:miter/>
            </a:ln>
          </p:spPr>
        </p:sp>
        <p:sp>
          <p:nvSpPr>
            <p:cNvPr name="TextBox 16" id="16"/>
            <p:cNvSpPr txBox="true"/>
            <p:nvPr/>
          </p:nvSpPr>
          <p:spPr>
            <a:xfrm>
              <a:off x="76200" y="57150"/>
              <a:ext cx="660400" cy="679450"/>
            </a:xfrm>
            <a:prstGeom prst="rect">
              <a:avLst/>
            </a:prstGeom>
          </p:spPr>
          <p:txBody>
            <a:bodyPr anchor="ctr" rtlCol="false" tIns="50800" lIns="50800" bIns="50800" rIns="50800"/>
            <a:lstStyle/>
            <a:p>
              <a:pPr algn="ctr">
                <a:lnSpc>
                  <a:spcPts val="1820"/>
                </a:lnSpc>
              </a:pPr>
            </a:p>
          </p:txBody>
        </p:sp>
      </p:grpSp>
      <p:grpSp>
        <p:nvGrpSpPr>
          <p:cNvPr name="Group 17" id="17"/>
          <p:cNvGrpSpPr/>
          <p:nvPr/>
        </p:nvGrpSpPr>
        <p:grpSpPr>
          <a:xfrm rot="0">
            <a:off x="11745019" y="2554695"/>
            <a:ext cx="5572510" cy="557251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18963" r="0" b="-6036"/>
              </a:stretch>
            </a:blip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60059"/>
        </a:solidFill>
      </p:bgPr>
    </p:bg>
    <p:spTree>
      <p:nvGrpSpPr>
        <p:cNvPr id="1" name=""/>
        <p:cNvGrpSpPr/>
        <p:nvPr/>
      </p:nvGrpSpPr>
      <p:grpSpPr>
        <a:xfrm>
          <a:off x="0" y="0"/>
          <a:ext cx="0" cy="0"/>
          <a:chOff x="0" y="0"/>
          <a:chExt cx="0" cy="0"/>
        </a:xfrm>
      </p:grpSpPr>
      <p:sp>
        <p:nvSpPr>
          <p:cNvPr name="Freeform 2" id="2"/>
          <p:cNvSpPr/>
          <p:nvPr/>
        </p:nvSpPr>
        <p:spPr>
          <a:xfrm flipH="false" flipV="false" rot="0">
            <a:off x="-18097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640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7825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5116435" y="402199"/>
            <a:ext cx="8055131" cy="1021715"/>
          </a:xfrm>
          <a:prstGeom prst="rect">
            <a:avLst/>
          </a:prstGeom>
        </p:spPr>
        <p:txBody>
          <a:bodyPr anchor="t" rtlCol="false" tIns="0" lIns="0" bIns="0" rIns="0">
            <a:spAutoFit/>
          </a:bodyPr>
          <a:lstStyle/>
          <a:p>
            <a:pPr algn="ctr">
              <a:lnSpc>
                <a:spcPts val="8259"/>
              </a:lnSpc>
              <a:spcBef>
                <a:spcPct val="0"/>
              </a:spcBef>
            </a:pPr>
            <a:r>
              <a:rPr lang="en-US" sz="5899">
                <a:solidFill>
                  <a:srgbClr val="FFFFFF"/>
                </a:solidFill>
                <a:latin typeface="Press Start 2P"/>
                <a:ea typeface="Press Start 2P"/>
                <a:cs typeface="Press Start 2P"/>
                <a:sym typeface="Press Start 2P"/>
              </a:rPr>
              <a:t>GAME RULES</a:t>
            </a:r>
          </a:p>
        </p:txBody>
      </p:sp>
      <p:sp>
        <p:nvSpPr>
          <p:cNvPr name="Freeform 6" id="6"/>
          <p:cNvSpPr/>
          <p:nvPr/>
        </p:nvSpPr>
        <p:spPr>
          <a:xfrm flipH="false" flipV="false" rot="0">
            <a:off x="-553324" y="536978"/>
            <a:ext cx="4381715" cy="780742"/>
          </a:xfrm>
          <a:custGeom>
            <a:avLst/>
            <a:gdLst/>
            <a:ahLst/>
            <a:cxnLst/>
            <a:rect r="r" b="b" t="t" l="l"/>
            <a:pathLst>
              <a:path h="780742" w="4381715">
                <a:moveTo>
                  <a:pt x="0" y="0"/>
                </a:moveTo>
                <a:lnTo>
                  <a:pt x="4381715" y="0"/>
                </a:lnTo>
                <a:lnTo>
                  <a:pt x="4381715" y="780742"/>
                </a:lnTo>
                <a:lnTo>
                  <a:pt x="0" y="7807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14459609" y="536978"/>
            <a:ext cx="4381715" cy="780742"/>
          </a:xfrm>
          <a:custGeom>
            <a:avLst/>
            <a:gdLst/>
            <a:ahLst/>
            <a:cxnLst/>
            <a:rect r="r" b="b" t="t" l="l"/>
            <a:pathLst>
              <a:path h="780742" w="4381715">
                <a:moveTo>
                  <a:pt x="4381715" y="0"/>
                </a:moveTo>
                <a:lnTo>
                  <a:pt x="0" y="0"/>
                </a:lnTo>
                <a:lnTo>
                  <a:pt x="0" y="780742"/>
                </a:lnTo>
                <a:lnTo>
                  <a:pt x="4381715" y="780742"/>
                </a:lnTo>
                <a:lnTo>
                  <a:pt x="438171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95987" y="5090210"/>
            <a:ext cx="1924760" cy="671916"/>
          </a:xfrm>
          <a:custGeom>
            <a:avLst/>
            <a:gdLst/>
            <a:ahLst/>
            <a:cxnLst/>
            <a:rect r="r" b="b" t="t" l="l"/>
            <a:pathLst>
              <a:path h="671916" w="1924760">
                <a:moveTo>
                  <a:pt x="0" y="0"/>
                </a:moveTo>
                <a:lnTo>
                  <a:pt x="1924761" y="0"/>
                </a:lnTo>
                <a:lnTo>
                  <a:pt x="1924761" y="671916"/>
                </a:lnTo>
                <a:lnTo>
                  <a:pt x="0" y="6719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0">
            <a:off x="16526589" y="5498645"/>
            <a:ext cx="2104577" cy="734689"/>
          </a:xfrm>
          <a:custGeom>
            <a:avLst/>
            <a:gdLst/>
            <a:ahLst/>
            <a:cxnLst/>
            <a:rect r="r" b="b" t="t" l="l"/>
            <a:pathLst>
              <a:path h="734689" w="2104577">
                <a:moveTo>
                  <a:pt x="2104577" y="0"/>
                </a:moveTo>
                <a:lnTo>
                  <a:pt x="0" y="0"/>
                </a:lnTo>
                <a:lnTo>
                  <a:pt x="0" y="734688"/>
                </a:lnTo>
                <a:lnTo>
                  <a:pt x="2104577" y="734688"/>
                </a:lnTo>
                <a:lnTo>
                  <a:pt x="2104577"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3332333" y="3226378"/>
            <a:ext cx="11758812" cy="3156995"/>
            <a:chOff x="0" y="0"/>
            <a:chExt cx="1447753" cy="388691"/>
          </a:xfrm>
        </p:grpSpPr>
        <p:sp>
          <p:nvSpPr>
            <p:cNvPr name="Freeform 11" id="11"/>
            <p:cNvSpPr/>
            <p:nvPr/>
          </p:nvSpPr>
          <p:spPr>
            <a:xfrm flipH="false" flipV="false" rot="0">
              <a:off x="0" y="0"/>
              <a:ext cx="1447753" cy="388691"/>
            </a:xfrm>
            <a:custGeom>
              <a:avLst/>
              <a:gdLst/>
              <a:ahLst/>
              <a:cxnLst/>
              <a:rect r="r" b="b" t="t" l="l"/>
              <a:pathLst>
                <a:path h="388691" w="1447753">
                  <a:moveTo>
                    <a:pt x="0" y="0"/>
                  </a:moveTo>
                  <a:lnTo>
                    <a:pt x="1447753" y="0"/>
                  </a:lnTo>
                  <a:lnTo>
                    <a:pt x="1447753" y="388691"/>
                  </a:lnTo>
                  <a:lnTo>
                    <a:pt x="0" y="388691"/>
                  </a:lnTo>
                  <a:close/>
                </a:path>
              </a:pathLst>
            </a:custGeom>
            <a:solidFill>
              <a:srgbClr val="FFFFFF">
                <a:alpha val="49804"/>
              </a:srgbClr>
            </a:solidFill>
          </p:spPr>
        </p:sp>
        <p:sp>
          <p:nvSpPr>
            <p:cNvPr name="TextBox 12" id="12"/>
            <p:cNvSpPr txBox="true"/>
            <p:nvPr/>
          </p:nvSpPr>
          <p:spPr>
            <a:xfrm>
              <a:off x="0" y="-19050"/>
              <a:ext cx="1447753" cy="407741"/>
            </a:xfrm>
            <a:prstGeom prst="rect">
              <a:avLst/>
            </a:prstGeom>
          </p:spPr>
          <p:txBody>
            <a:bodyPr anchor="ctr" rtlCol="false" tIns="50800" lIns="50800" bIns="50800" rIns="50800"/>
            <a:lstStyle/>
            <a:p>
              <a:pPr algn="ctr">
                <a:lnSpc>
                  <a:spcPts val="1820"/>
                </a:lnSpc>
              </a:pPr>
            </a:p>
          </p:txBody>
        </p:sp>
      </p:grpSp>
      <p:sp>
        <p:nvSpPr>
          <p:cNvPr name="TextBox 13" id="13"/>
          <p:cNvSpPr txBox="true"/>
          <p:nvPr/>
        </p:nvSpPr>
        <p:spPr>
          <a:xfrm rot="0">
            <a:off x="3142274" y="3830747"/>
            <a:ext cx="12138929" cy="1843482"/>
          </a:xfrm>
          <a:prstGeom prst="rect">
            <a:avLst/>
          </a:prstGeom>
        </p:spPr>
        <p:txBody>
          <a:bodyPr anchor="t" rtlCol="false" tIns="0" lIns="0" bIns="0" rIns="0">
            <a:spAutoFit/>
          </a:bodyPr>
          <a:lstStyle/>
          <a:p>
            <a:pPr algn="ctr">
              <a:lnSpc>
                <a:spcPts val="7487"/>
              </a:lnSpc>
              <a:spcBef>
                <a:spcPct val="0"/>
              </a:spcBef>
            </a:pPr>
            <a:r>
              <a:rPr lang="en-US" sz="5347">
                <a:solidFill>
                  <a:srgbClr val="FFFFFF"/>
                </a:solidFill>
                <a:latin typeface="Press Start 2P"/>
                <a:ea typeface="Press Start 2P"/>
                <a:cs typeface="Press Start 2P"/>
                <a:sym typeface="Press Start 2P"/>
              </a:rPr>
              <a:t>WHAT YOU ARE ALLOWED TO DO: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483127" y="7178344"/>
            <a:ext cx="2436295" cy="2436295"/>
          </a:xfrm>
          <a:custGeom>
            <a:avLst/>
            <a:gdLst/>
            <a:ahLst/>
            <a:cxnLst/>
            <a:rect r="r" b="b" t="t" l="l"/>
            <a:pathLst>
              <a:path h="2436295" w="2436295">
                <a:moveTo>
                  <a:pt x="0" y="0"/>
                </a:moveTo>
                <a:lnTo>
                  <a:pt x="2436295" y="0"/>
                </a:lnTo>
                <a:lnTo>
                  <a:pt x="2436295" y="2436296"/>
                </a:lnTo>
                <a:lnTo>
                  <a:pt x="0" y="2436296"/>
                </a:lnTo>
                <a:lnTo>
                  <a:pt x="0" y="0"/>
                </a:lnTo>
                <a:close/>
              </a:path>
            </a:pathLst>
          </a:custGeom>
          <a:blipFill>
            <a:blip r:embed="rId2"/>
            <a:stretch>
              <a:fillRect l="0" t="0" r="0" b="0"/>
            </a:stretch>
          </a:blipFill>
        </p:spPr>
      </p:sp>
      <p:sp>
        <p:nvSpPr>
          <p:cNvPr name="TextBox 3" id="3"/>
          <p:cNvSpPr txBox="true"/>
          <p:nvPr/>
        </p:nvSpPr>
        <p:spPr>
          <a:xfrm rot="0">
            <a:off x="233082" y="9056579"/>
            <a:ext cx="4442952" cy="1230421"/>
          </a:xfrm>
          <a:prstGeom prst="rect">
            <a:avLst/>
          </a:prstGeom>
        </p:spPr>
        <p:txBody>
          <a:bodyPr anchor="t" rtlCol="false" tIns="0" lIns="0" bIns="0" rIns="0">
            <a:spAutoFit/>
          </a:bodyPr>
          <a:lstStyle/>
          <a:p>
            <a:pPr algn="ctr">
              <a:lnSpc>
                <a:spcPts val="4575"/>
              </a:lnSpc>
            </a:pPr>
            <a:r>
              <a:rPr lang="en-US" sz="5083">
                <a:solidFill>
                  <a:srgbClr val="FFFFFF"/>
                </a:solidFill>
                <a:latin typeface="Findel"/>
                <a:ea typeface="Findel"/>
                <a:cs typeface="Findel"/>
                <a:sym typeface="Findel"/>
              </a:rPr>
              <a:t>PRIZES WORTH 50K</a:t>
            </a:r>
          </a:p>
        </p:txBody>
      </p:sp>
      <p:sp>
        <p:nvSpPr>
          <p:cNvPr name="Freeform 4" id="4"/>
          <p:cNvSpPr/>
          <p:nvPr/>
        </p:nvSpPr>
        <p:spPr>
          <a:xfrm flipH="false" flipV="false" rot="0">
            <a:off x="-186842" y="0"/>
            <a:ext cx="18474842" cy="10287000"/>
          </a:xfrm>
          <a:custGeom>
            <a:avLst/>
            <a:gdLst/>
            <a:ahLst/>
            <a:cxnLst/>
            <a:rect r="r" b="b" t="t" l="l"/>
            <a:pathLst>
              <a:path h="10287000" w="18474842">
                <a:moveTo>
                  <a:pt x="0" y="0"/>
                </a:moveTo>
                <a:lnTo>
                  <a:pt x="18474842" y="0"/>
                </a:lnTo>
                <a:lnTo>
                  <a:pt x="18474842" y="10287000"/>
                </a:lnTo>
                <a:lnTo>
                  <a:pt x="0" y="10287000"/>
                </a:lnTo>
                <a:lnTo>
                  <a:pt x="0" y="0"/>
                </a:lnTo>
                <a:close/>
              </a:path>
            </a:pathLst>
          </a:custGeom>
          <a:blipFill>
            <a:blip r:embed="rId3"/>
            <a:stretch>
              <a:fillRect l="0" t="-26341" r="0" b="-26341"/>
            </a:stretch>
          </a:blipFill>
        </p:spPr>
      </p:sp>
      <p:sp>
        <p:nvSpPr>
          <p:cNvPr name="Freeform 5" id="5"/>
          <p:cNvSpPr/>
          <p:nvPr/>
        </p:nvSpPr>
        <p:spPr>
          <a:xfrm flipH="false" flipV="false" rot="0">
            <a:off x="6387400" y="-684879"/>
            <a:ext cx="5326358" cy="2680223"/>
          </a:xfrm>
          <a:custGeom>
            <a:avLst/>
            <a:gdLst/>
            <a:ahLst/>
            <a:cxnLst/>
            <a:rect r="r" b="b" t="t" l="l"/>
            <a:pathLst>
              <a:path h="2680223" w="5326358">
                <a:moveTo>
                  <a:pt x="0" y="0"/>
                </a:moveTo>
                <a:lnTo>
                  <a:pt x="5326358" y="0"/>
                </a:lnTo>
                <a:lnTo>
                  <a:pt x="5326358" y="2680223"/>
                </a:lnTo>
                <a:lnTo>
                  <a:pt x="0" y="2680223"/>
                </a:lnTo>
                <a:lnTo>
                  <a:pt x="0" y="0"/>
                </a:lnTo>
                <a:close/>
              </a:path>
            </a:pathLst>
          </a:custGeom>
          <a:blipFill>
            <a:blip r:embed="rId4"/>
            <a:stretch>
              <a:fillRect l="0" t="0" r="-22358" b="0"/>
            </a:stretch>
          </a:blipFill>
        </p:spPr>
      </p:sp>
      <p:sp>
        <p:nvSpPr>
          <p:cNvPr name="Freeform 6" id="6"/>
          <p:cNvSpPr/>
          <p:nvPr/>
        </p:nvSpPr>
        <p:spPr>
          <a:xfrm flipH="false" flipV="false" rot="0">
            <a:off x="6387400" y="825910"/>
            <a:ext cx="3252561" cy="1121023"/>
          </a:xfrm>
          <a:custGeom>
            <a:avLst/>
            <a:gdLst/>
            <a:ahLst/>
            <a:cxnLst/>
            <a:rect r="r" b="b" t="t" l="l"/>
            <a:pathLst>
              <a:path h="1121023" w="3252561">
                <a:moveTo>
                  <a:pt x="0" y="0"/>
                </a:moveTo>
                <a:lnTo>
                  <a:pt x="3252561" y="0"/>
                </a:lnTo>
                <a:lnTo>
                  <a:pt x="3252561" y="1121023"/>
                </a:lnTo>
                <a:lnTo>
                  <a:pt x="0" y="1121023"/>
                </a:lnTo>
                <a:lnTo>
                  <a:pt x="0" y="0"/>
                </a:lnTo>
                <a:close/>
              </a:path>
            </a:pathLst>
          </a:custGeom>
          <a:blipFill>
            <a:blip r:embed="rId5"/>
            <a:stretch>
              <a:fillRect l="0" t="-139087" r="-100373" b="0"/>
            </a:stretch>
          </a:blipFill>
        </p:spPr>
      </p:sp>
      <p:sp>
        <p:nvSpPr>
          <p:cNvPr name="Freeform 7" id="7"/>
          <p:cNvSpPr/>
          <p:nvPr/>
        </p:nvSpPr>
        <p:spPr>
          <a:xfrm flipH="true" flipV="false" rot="0">
            <a:off x="9215734" y="788042"/>
            <a:ext cx="2299788" cy="1121023"/>
          </a:xfrm>
          <a:custGeom>
            <a:avLst/>
            <a:gdLst/>
            <a:ahLst/>
            <a:cxnLst/>
            <a:rect r="r" b="b" t="t" l="l"/>
            <a:pathLst>
              <a:path h="1121023" w="2299788">
                <a:moveTo>
                  <a:pt x="2299788" y="0"/>
                </a:moveTo>
                <a:lnTo>
                  <a:pt x="0" y="0"/>
                </a:lnTo>
                <a:lnTo>
                  <a:pt x="0" y="1121023"/>
                </a:lnTo>
                <a:lnTo>
                  <a:pt x="2299788" y="1121023"/>
                </a:lnTo>
                <a:lnTo>
                  <a:pt x="2299788" y="0"/>
                </a:lnTo>
                <a:close/>
              </a:path>
            </a:pathLst>
          </a:custGeom>
          <a:blipFill>
            <a:blip r:embed="rId6"/>
            <a:stretch>
              <a:fillRect l="0" t="-139087" r="-183385" b="0"/>
            </a:stretch>
          </a:blipFill>
        </p:spPr>
      </p:sp>
      <p:sp>
        <p:nvSpPr>
          <p:cNvPr name="Freeform 8" id="8"/>
          <p:cNvSpPr/>
          <p:nvPr/>
        </p:nvSpPr>
        <p:spPr>
          <a:xfrm flipH="false" flipV="false" rot="0">
            <a:off x="233082" y="244132"/>
            <a:ext cx="1777889" cy="586703"/>
          </a:xfrm>
          <a:custGeom>
            <a:avLst/>
            <a:gdLst/>
            <a:ahLst/>
            <a:cxnLst/>
            <a:rect r="r" b="b" t="t" l="l"/>
            <a:pathLst>
              <a:path h="586703" w="1777889">
                <a:moveTo>
                  <a:pt x="0" y="0"/>
                </a:moveTo>
                <a:lnTo>
                  <a:pt x="1777889" y="0"/>
                </a:lnTo>
                <a:lnTo>
                  <a:pt x="1777889" y="586703"/>
                </a:lnTo>
                <a:lnTo>
                  <a:pt x="0" y="586703"/>
                </a:lnTo>
                <a:lnTo>
                  <a:pt x="0" y="0"/>
                </a:lnTo>
                <a:close/>
              </a:path>
            </a:pathLst>
          </a:custGeom>
          <a:blipFill>
            <a:blip r:embed="rId7"/>
            <a:stretch>
              <a:fillRect l="0" t="0" r="0" b="0"/>
            </a:stretch>
          </a:blipFill>
        </p:spPr>
      </p:sp>
      <p:sp>
        <p:nvSpPr>
          <p:cNvPr name="Freeform 9" id="9"/>
          <p:cNvSpPr/>
          <p:nvPr/>
        </p:nvSpPr>
        <p:spPr>
          <a:xfrm flipH="false" flipV="false" rot="0">
            <a:off x="17436050" y="196213"/>
            <a:ext cx="654104" cy="918040"/>
          </a:xfrm>
          <a:custGeom>
            <a:avLst/>
            <a:gdLst/>
            <a:ahLst/>
            <a:cxnLst/>
            <a:rect r="r" b="b" t="t" l="l"/>
            <a:pathLst>
              <a:path h="918040" w="654104">
                <a:moveTo>
                  <a:pt x="0" y="0"/>
                </a:moveTo>
                <a:lnTo>
                  <a:pt x="654104" y="0"/>
                </a:lnTo>
                <a:lnTo>
                  <a:pt x="654104" y="918040"/>
                </a:lnTo>
                <a:lnTo>
                  <a:pt x="0" y="918040"/>
                </a:lnTo>
                <a:lnTo>
                  <a:pt x="0" y="0"/>
                </a:lnTo>
                <a:close/>
              </a:path>
            </a:pathLst>
          </a:custGeom>
          <a:blipFill>
            <a:blip r:embed="rId8"/>
            <a:stretch>
              <a:fillRect l="0" t="0" r="0" b="0"/>
            </a:stretch>
          </a:blipFill>
        </p:spPr>
      </p:sp>
      <p:grpSp>
        <p:nvGrpSpPr>
          <p:cNvPr name="Group 10" id="10"/>
          <p:cNvGrpSpPr/>
          <p:nvPr/>
        </p:nvGrpSpPr>
        <p:grpSpPr>
          <a:xfrm rot="0">
            <a:off x="2690599" y="2106409"/>
            <a:ext cx="13410841" cy="5640902"/>
            <a:chOff x="0" y="0"/>
            <a:chExt cx="3532073" cy="1485670"/>
          </a:xfrm>
        </p:grpSpPr>
        <p:sp>
          <p:nvSpPr>
            <p:cNvPr name="Freeform 11" id="11"/>
            <p:cNvSpPr/>
            <p:nvPr/>
          </p:nvSpPr>
          <p:spPr>
            <a:xfrm flipH="false" flipV="false" rot="0">
              <a:off x="0" y="0"/>
              <a:ext cx="3532073" cy="1485670"/>
            </a:xfrm>
            <a:custGeom>
              <a:avLst/>
              <a:gdLst/>
              <a:ahLst/>
              <a:cxnLst/>
              <a:rect r="r" b="b" t="t" l="l"/>
              <a:pathLst>
                <a:path h="1485670" w="3532073">
                  <a:moveTo>
                    <a:pt x="0" y="0"/>
                  </a:moveTo>
                  <a:lnTo>
                    <a:pt x="3532073" y="0"/>
                  </a:lnTo>
                  <a:lnTo>
                    <a:pt x="3532073" y="1485670"/>
                  </a:lnTo>
                  <a:lnTo>
                    <a:pt x="0" y="1485670"/>
                  </a:lnTo>
                  <a:close/>
                </a:path>
              </a:pathLst>
            </a:custGeom>
            <a:solidFill>
              <a:srgbClr val="FFFFFF">
                <a:alpha val="49804"/>
              </a:srgbClr>
            </a:solidFill>
          </p:spPr>
        </p:sp>
        <p:sp>
          <p:nvSpPr>
            <p:cNvPr name="TextBox 12" id="12"/>
            <p:cNvSpPr txBox="true"/>
            <p:nvPr/>
          </p:nvSpPr>
          <p:spPr>
            <a:xfrm>
              <a:off x="0" y="-19050"/>
              <a:ext cx="3532073" cy="1504720"/>
            </a:xfrm>
            <a:prstGeom prst="rect">
              <a:avLst/>
            </a:prstGeom>
          </p:spPr>
          <p:txBody>
            <a:bodyPr anchor="ctr" rtlCol="false" tIns="50800" lIns="50800" bIns="50800" rIns="50800"/>
            <a:lstStyle/>
            <a:p>
              <a:pPr algn="ctr">
                <a:lnSpc>
                  <a:spcPts val="1820"/>
                </a:lnSpc>
              </a:pPr>
            </a:p>
          </p:txBody>
        </p:sp>
      </p:grpSp>
      <p:sp>
        <p:nvSpPr>
          <p:cNvPr name="TextBox 13" id="13"/>
          <p:cNvSpPr txBox="true"/>
          <p:nvPr/>
        </p:nvSpPr>
        <p:spPr>
          <a:xfrm rot="0">
            <a:off x="2952396" y="2909971"/>
            <a:ext cx="12943449" cy="4064491"/>
          </a:xfrm>
          <a:prstGeom prst="rect">
            <a:avLst/>
          </a:prstGeom>
        </p:spPr>
        <p:txBody>
          <a:bodyPr anchor="t" rtlCol="false" tIns="0" lIns="0" bIns="0" rIns="0">
            <a:spAutoFit/>
          </a:bodyPr>
          <a:lstStyle/>
          <a:p>
            <a:pPr algn="ctr">
              <a:lnSpc>
                <a:spcPts val="15897"/>
              </a:lnSpc>
              <a:spcBef>
                <a:spcPct val="0"/>
              </a:spcBef>
            </a:pPr>
            <a:r>
              <a:rPr lang="en-US" sz="11355">
                <a:solidFill>
                  <a:srgbClr val="2E1B5B"/>
                </a:solidFill>
                <a:latin typeface="Horizon"/>
                <a:ea typeface="Horizon"/>
                <a:cs typeface="Horizon"/>
                <a:sym typeface="Horizon"/>
              </a:rPr>
              <a:t>THEME LAUNCH</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4DAA49"/>
        </a:solidFill>
      </p:bgPr>
    </p:bg>
    <p:spTree>
      <p:nvGrpSpPr>
        <p:cNvPr id="1" name=""/>
        <p:cNvGrpSpPr/>
        <p:nvPr/>
      </p:nvGrpSpPr>
      <p:grpSpPr>
        <a:xfrm>
          <a:off x="0" y="0"/>
          <a:ext cx="0" cy="0"/>
          <a:chOff x="0" y="0"/>
          <a:chExt cx="0" cy="0"/>
        </a:xfrm>
      </p:grpSpPr>
      <p:sp>
        <p:nvSpPr>
          <p:cNvPr name="Freeform 2" id="2"/>
          <p:cNvSpPr/>
          <p:nvPr/>
        </p:nvSpPr>
        <p:spPr>
          <a:xfrm flipH="false" flipV="false" rot="0">
            <a:off x="1281576" y="1638300"/>
            <a:ext cx="15724848" cy="8845227"/>
          </a:xfrm>
          <a:custGeom>
            <a:avLst/>
            <a:gdLst/>
            <a:ahLst/>
            <a:cxnLst/>
            <a:rect r="r" b="b" t="t" l="l"/>
            <a:pathLst>
              <a:path h="8845227" w="15724848">
                <a:moveTo>
                  <a:pt x="0" y="0"/>
                </a:moveTo>
                <a:lnTo>
                  <a:pt x="15724848" y="0"/>
                </a:lnTo>
                <a:lnTo>
                  <a:pt x="15724848" y="8845226"/>
                </a:lnTo>
                <a:lnTo>
                  <a:pt x="0" y="8845226"/>
                </a:lnTo>
                <a:lnTo>
                  <a:pt x="0" y="0"/>
                </a:lnTo>
                <a:close/>
              </a:path>
            </a:pathLst>
          </a:custGeom>
          <a:blipFill>
            <a:blip r:embed="rId2"/>
            <a:stretch>
              <a:fillRect l="0" t="0" r="0" b="0"/>
            </a:stretch>
          </a:blipFill>
        </p:spPr>
      </p:sp>
      <p:sp>
        <p:nvSpPr>
          <p:cNvPr name="TextBox 3" id="3"/>
          <p:cNvSpPr txBox="true"/>
          <p:nvPr/>
        </p:nvSpPr>
        <p:spPr>
          <a:xfrm rot="0">
            <a:off x="7294440" y="2096157"/>
            <a:ext cx="3429000" cy="1457324"/>
          </a:xfrm>
          <a:prstGeom prst="rect">
            <a:avLst/>
          </a:prstGeom>
        </p:spPr>
        <p:txBody>
          <a:bodyPr anchor="t" rtlCol="false" tIns="0" lIns="0" bIns="0" rIns="0">
            <a:spAutoFit/>
          </a:bodyPr>
          <a:lstStyle/>
          <a:p>
            <a:pPr algn="ctr">
              <a:lnSpc>
                <a:spcPts val="12000"/>
              </a:lnSpc>
              <a:spcBef>
                <a:spcPct val="0"/>
              </a:spcBef>
            </a:pPr>
            <a:r>
              <a:rPr lang="en-US" b="true" sz="8000">
                <a:solidFill>
                  <a:srgbClr val="FFFFFF"/>
                </a:solidFill>
                <a:latin typeface="TT Norms Bold"/>
                <a:ea typeface="TT Norms Bold"/>
                <a:cs typeface="TT Norms Bold"/>
                <a:sym typeface="TT Norms Bold"/>
              </a:rPr>
              <a:t>Python</a:t>
            </a:r>
          </a:p>
        </p:txBody>
      </p:sp>
      <p:sp>
        <p:nvSpPr>
          <p:cNvPr name="TextBox 4" id="4"/>
          <p:cNvSpPr txBox="true"/>
          <p:nvPr/>
        </p:nvSpPr>
        <p:spPr>
          <a:xfrm rot="0">
            <a:off x="3016239" y="895"/>
            <a:ext cx="12740403" cy="1457324"/>
          </a:xfrm>
          <a:prstGeom prst="rect">
            <a:avLst/>
          </a:prstGeom>
        </p:spPr>
        <p:txBody>
          <a:bodyPr anchor="t" rtlCol="false" tIns="0" lIns="0" bIns="0" rIns="0">
            <a:spAutoFit/>
          </a:bodyPr>
          <a:lstStyle/>
          <a:p>
            <a:pPr algn="ctr">
              <a:lnSpc>
                <a:spcPts val="12000"/>
              </a:lnSpc>
              <a:spcBef>
                <a:spcPct val="0"/>
              </a:spcBef>
            </a:pPr>
            <a:r>
              <a:rPr lang="en-US" b="true" sz="8000">
                <a:solidFill>
                  <a:srgbClr val="FFFFFF"/>
                </a:solidFill>
                <a:latin typeface="TT Norms Bold"/>
                <a:ea typeface="TT Norms Bold"/>
                <a:cs typeface="TT Norms Bold"/>
                <a:sym typeface="TT Norms Bold"/>
              </a:rPr>
              <a:t>Language U Need to know:</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4DAA49"/>
        </a:solidFill>
      </p:bgPr>
    </p:bg>
    <p:spTree>
      <p:nvGrpSpPr>
        <p:cNvPr id="1" name=""/>
        <p:cNvGrpSpPr/>
        <p:nvPr/>
      </p:nvGrpSpPr>
      <p:grpSpPr>
        <a:xfrm>
          <a:off x="0" y="0"/>
          <a:ext cx="0" cy="0"/>
          <a:chOff x="0" y="0"/>
          <a:chExt cx="0" cy="0"/>
        </a:xfrm>
      </p:grpSpPr>
      <p:sp>
        <p:nvSpPr>
          <p:cNvPr name="Freeform 2" id="2"/>
          <p:cNvSpPr/>
          <p:nvPr/>
        </p:nvSpPr>
        <p:spPr>
          <a:xfrm flipH="false" flipV="false" rot="0">
            <a:off x="-180975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640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78255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17805" y="393385"/>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259300" y="4908032"/>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477770" y="215530"/>
            <a:ext cx="1924760" cy="671916"/>
          </a:xfrm>
          <a:custGeom>
            <a:avLst/>
            <a:gdLst/>
            <a:ahLst/>
            <a:cxnLst/>
            <a:rect r="r" b="b" t="t" l="l"/>
            <a:pathLst>
              <a:path h="671916" w="1924760">
                <a:moveTo>
                  <a:pt x="0" y="0"/>
                </a:moveTo>
                <a:lnTo>
                  <a:pt x="1924760" y="0"/>
                </a:lnTo>
                <a:lnTo>
                  <a:pt x="1924760" y="671917"/>
                </a:lnTo>
                <a:lnTo>
                  <a:pt x="0" y="6719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55370" y="3470934"/>
            <a:ext cx="951586" cy="332190"/>
          </a:xfrm>
          <a:custGeom>
            <a:avLst/>
            <a:gdLst/>
            <a:ahLst/>
            <a:cxnLst/>
            <a:rect r="r" b="b" t="t" l="l"/>
            <a:pathLst>
              <a:path h="332190" w="951586">
                <a:moveTo>
                  <a:pt x="0" y="0"/>
                </a:moveTo>
                <a:lnTo>
                  <a:pt x="951585" y="0"/>
                </a:lnTo>
                <a:lnTo>
                  <a:pt x="951585" y="332190"/>
                </a:lnTo>
                <a:lnTo>
                  <a:pt x="0" y="332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0">
            <a:off x="7868755" y="292601"/>
            <a:ext cx="1952021" cy="347815"/>
          </a:xfrm>
          <a:custGeom>
            <a:avLst/>
            <a:gdLst/>
            <a:ahLst/>
            <a:cxnLst/>
            <a:rect r="r" b="b" t="t" l="l"/>
            <a:pathLst>
              <a:path h="347815" w="1952021">
                <a:moveTo>
                  <a:pt x="1952021" y="0"/>
                </a:moveTo>
                <a:lnTo>
                  <a:pt x="0" y="0"/>
                </a:lnTo>
                <a:lnTo>
                  <a:pt x="0" y="347815"/>
                </a:lnTo>
                <a:lnTo>
                  <a:pt x="1952021" y="347815"/>
                </a:lnTo>
                <a:lnTo>
                  <a:pt x="195202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397579" y="2054004"/>
            <a:ext cx="6808041" cy="3803796"/>
          </a:xfrm>
          <a:custGeom>
            <a:avLst/>
            <a:gdLst/>
            <a:ahLst/>
            <a:cxnLst/>
            <a:rect r="r" b="b" t="t" l="l"/>
            <a:pathLst>
              <a:path h="3803796" w="6808041">
                <a:moveTo>
                  <a:pt x="0" y="0"/>
                </a:moveTo>
                <a:lnTo>
                  <a:pt x="6808042" y="0"/>
                </a:lnTo>
                <a:lnTo>
                  <a:pt x="6808042" y="3803796"/>
                </a:lnTo>
                <a:lnTo>
                  <a:pt x="0" y="3803796"/>
                </a:lnTo>
                <a:lnTo>
                  <a:pt x="0" y="0"/>
                </a:lnTo>
                <a:close/>
              </a:path>
            </a:pathLst>
          </a:custGeom>
          <a:blipFill>
            <a:blip r:embed="rId8"/>
            <a:stretch>
              <a:fillRect l="0" t="-10190" r="0" b="-6146"/>
            </a:stretch>
          </a:blipFill>
        </p:spPr>
      </p:sp>
      <p:sp>
        <p:nvSpPr>
          <p:cNvPr name="Freeform 11" id="11"/>
          <p:cNvSpPr/>
          <p:nvPr/>
        </p:nvSpPr>
        <p:spPr>
          <a:xfrm flipH="false" flipV="false" rot="0">
            <a:off x="2180776" y="4975968"/>
            <a:ext cx="6611249" cy="3564889"/>
          </a:xfrm>
          <a:custGeom>
            <a:avLst/>
            <a:gdLst/>
            <a:ahLst/>
            <a:cxnLst/>
            <a:rect r="r" b="b" t="t" l="l"/>
            <a:pathLst>
              <a:path h="3564889" w="6611249">
                <a:moveTo>
                  <a:pt x="0" y="0"/>
                </a:moveTo>
                <a:lnTo>
                  <a:pt x="6611248" y="0"/>
                </a:lnTo>
                <a:lnTo>
                  <a:pt x="6611248" y="3564889"/>
                </a:lnTo>
                <a:lnTo>
                  <a:pt x="0" y="3564889"/>
                </a:lnTo>
                <a:lnTo>
                  <a:pt x="0" y="0"/>
                </a:lnTo>
                <a:close/>
              </a:path>
            </a:pathLst>
          </a:custGeom>
          <a:blipFill>
            <a:blip r:embed="rId9"/>
            <a:stretch>
              <a:fillRect l="-6592" t="-11456" r="-1907" b="-19334"/>
            </a:stretch>
          </a:blipFill>
        </p:spPr>
      </p:sp>
      <p:sp>
        <p:nvSpPr>
          <p:cNvPr name="TextBox 12" id="12"/>
          <p:cNvSpPr txBox="true"/>
          <p:nvPr/>
        </p:nvSpPr>
        <p:spPr>
          <a:xfrm rot="0">
            <a:off x="2354991" y="952500"/>
            <a:ext cx="11045208" cy="1455420"/>
          </a:xfrm>
          <a:prstGeom prst="rect">
            <a:avLst/>
          </a:prstGeom>
        </p:spPr>
        <p:txBody>
          <a:bodyPr anchor="t" rtlCol="false" tIns="0" lIns="0" bIns="0" rIns="0">
            <a:spAutoFit/>
          </a:bodyPr>
          <a:lstStyle/>
          <a:p>
            <a:pPr algn="l">
              <a:lnSpc>
                <a:spcPts val="5880"/>
              </a:lnSpc>
            </a:pPr>
            <a:r>
              <a:rPr lang="en-US" sz="4200">
                <a:solidFill>
                  <a:srgbClr val="FFFFFF"/>
                </a:solidFill>
                <a:latin typeface="Press Start 2P"/>
                <a:ea typeface="Press Start 2P"/>
                <a:cs typeface="Press Start 2P"/>
                <a:sym typeface="Press Start 2P"/>
              </a:rPr>
              <a:t>PYTHON INSTALLATION</a:t>
            </a:r>
          </a:p>
          <a:p>
            <a:pPr algn="l">
              <a:lnSpc>
                <a:spcPts val="5880"/>
              </a:lnSpc>
              <a:spcBef>
                <a:spcPct val="0"/>
              </a:spcBef>
            </a:pPr>
            <a:r>
              <a:rPr lang="en-US" sz="4200">
                <a:solidFill>
                  <a:srgbClr val="FFFFFF"/>
                </a:solidFill>
                <a:latin typeface="Press Start 2P"/>
                <a:ea typeface="Press Start 2P"/>
                <a:cs typeface="Press Start 2P"/>
                <a:sym typeface="Press Start 2P"/>
              </a:rPr>
              <a:t>WINDOWS</a:t>
            </a:r>
          </a:p>
        </p:txBody>
      </p:sp>
      <p:sp>
        <p:nvSpPr>
          <p:cNvPr name="TextBox 13" id="13"/>
          <p:cNvSpPr txBox="true"/>
          <p:nvPr/>
        </p:nvSpPr>
        <p:spPr>
          <a:xfrm rot="0">
            <a:off x="2180776" y="8791513"/>
            <a:ext cx="7389029" cy="342410"/>
          </a:xfrm>
          <a:prstGeom prst="rect">
            <a:avLst/>
          </a:prstGeom>
        </p:spPr>
        <p:txBody>
          <a:bodyPr anchor="t" rtlCol="false" tIns="0" lIns="0" bIns="0" rIns="0">
            <a:spAutoFit/>
          </a:bodyPr>
          <a:lstStyle/>
          <a:p>
            <a:pPr algn="l">
              <a:lnSpc>
                <a:spcPts val="2868"/>
              </a:lnSpc>
              <a:spcBef>
                <a:spcPct val="0"/>
              </a:spcBef>
            </a:pPr>
            <a:r>
              <a:rPr lang="en-US" sz="2048">
                <a:solidFill>
                  <a:srgbClr val="FFFFFF"/>
                </a:solidFill>
                <a:latin typeface="Open Sans"/>
                <a:ea typeface="Open Sans"/>
                <a:cs typeface="Open Sans"/>
                <a:sym typeface="Open Sans"/>
              </a:rPr>
              <a:t>complete some basic setup steps to get started</a:t>
            </a:r>
          </a:p>
        </p:txBody>
      </p:sp>
      <p:sp>
        <p:nvSpPr>
          <p:cNvPr name="TextBox 14" id="14"/>
          <p:cNvSpPr txBox="true"/>
          <p:nvPr/>
        </p:nvSpPr>
        <p:spPr>
          <a:xfrm rot="0">
            <a:off x="2354991" y="3093162"/>
            <a:ext cx="6540263" cy="709962"/>
          </a:xfrm>
          <a:prstGeom prst="rect">
            <a:avLst/>
          </a:prstGeom>
        </p:spPr>
        <p:txBody>
          <a:bodyPr anchor="t" rtlCol="false" tIns="0" lIns="0" bIns="0" rIns="0">
            <a:spAutoFit/>
          </a:bodyPr>
          <a:lstStyle/>
          <a:p>
            <a:pPr algn="l">
              <a:lnSpc>
                <a:spcPts val="2868"/>
              </a:lnSpc>
              <a:spcBef>
                <a:spcPct val="0"/>
              </a:spcBef>
            </a:pPr>
            <a:r>
              <a:rPr lang="en-US" sz="2048">
                <a:solidFill>
                  <a:srgbClr val="FFFFFF"/>
                </a:solidFill>
                <a:latin typeface="Open Sans"/>
                <a:ea typeface="Open Sans"/>
                <a:cs typeface="Open Sans"/>
                <a:sym typeface="Open Sans"/>
              </a:rPr>
              <a:t>Just go to </a:t>
            </a:r>
            <a:r>
              <a:rPr lang="en-US" sz="2048" u="sng">
                <a:solidFill>
                  <a:srgbClr val="160059"/>
                </a:solidFill>
                <a:latin typeface="Open Sans"/>
                <a:ea typeface="Open Sans"/>
                <a:cs typeface="Open Sans"/>
                <a:sym typeface="Open Sans"/>
                <a:hlinkClick r:id="rId10" tooltip="https://www.python.org/downloads/"/>
              </a:rPr>
              <a:t>python.org/downloads/</a:t>
            </a:r>
            <a:r>
              <a:rPr lang="en-US" sz="2048">
                <a:solidFill>
                  <a:srgbClr val="FFFFFF"/>
                </a:solidFill>
                <a:latin typeface="Open Sans"/>
                <a:ea typeface="Open Sans"/>
                <a:cs typeface="Open Sans"/>
                <a:sym typeface="Open Sans"/>
              </a:rPr>
              <a:t> and download the python interpretor for your Windows                     ---&gt;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4DAA49"/>
        </a:solidFill>
      </p:bgPr>
    </p:bg>
    <p:spTree>
      <p:nvGrpSpPr>
        <p:cNvPr id="1" name=""/>
        <p:cNvGrpSpPr/>
        <p:nvPr/>
      </p:nvGrpSpPr>
      <p:grpSpPr>
        <a:xfrm>
          <a:off x="0" y="0"/>
          <a:ext cx="0" cy="0"/>
          <a:chOff x="0" y="0"/>
          <a:chExt cx="0" cy="0"/>
        </a:xfrm>
      </p:grpSpPr>
      <p:sp>
        <p:nvSpPr>
          <p:cNvPr name="Freeform 2" id="2"/>
          <p:cNvSpPr/>
          <p:nvPr/>
        </p:nvSpPr>
        <p:spPr>
          <a:xfrm flipH="false" flipV="false" rot="0">
            <a:off x="-180975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640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78255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1891" y="393385"/>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259300" y="4908032"/>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477770" y="215530"/>
            <a:ext cx="1924760" cy="671916"/>
          </a:xfrm>
          <a:custGeom>
            <a:avLst/>
            <a:gdLst/>
            <a:ahLst/>
            <a:cxnLst/>
            <a:rect r="r" b="b" t="t" l="l"/>
            <a:pathLst>
              <a:path h="671916" w="1924760">
                <a:moveTo>
                  <a:pt x="0" y="0"/>
                </a:moveTo>
                <a:lnTo>
                  <a:pt x="1924760" y="0"/>
                </a:lnTo>
                <a:lnTo>
                  <a:pt x="1924760" y="671917"/>
                </a:lnTo>
                <a:lnTo>
                  <a:pt x="0" y="6719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55370" y="3470934"/>
            <a:ext cx="951586" cy="332190"/>
          </a:xfrm>
          <a:custGeom>
            <a:avLst/>
            <a:gdLst/>
            <a:ahLst/>
            <a:cxnLst/>
            <a:rect r="r" b="b" t="t" l="l"/>
            <a:pathLst>
              <a:path h="332190" w="951586">
                <a:moveTo>
                  <a:pt x="0" y="0"/>
                </a:moveTo>
                <a:lnTo>
                  <a:pt x="951585" y="0"/>
                </a:lnTo>
                <a:lnTo>
                  <a:pt x="951585" y="332190"/>
                </a:lnTo>
                <a:lnTo>
                  <a:pt x="0" y="332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0">
            <a:off x="7868755" y="292601"/>
            <a:ext cx="1952021" cy="347815"/>
          </a:xfrm>
          <a:custGeom>
            <a:avLst/>
            <a:gdLst/>
            <a:ahLst/>
            <a:cxnLst/>
            <a:rect r="r" b="b" t="t" l="l"/>
            <a:pathLst>
              <a:path h="347815" w="1952021">
                <a:moveTo>
                  <a:pt x="1952021" y="0"/>
                </a:moveTo>
                <a:lnTo>
                  <a:pt x="0" y="0"/>
                </a:lnTo>
                <a:lnTo>
                  <a:pt x="0" y="347815"/>
                </a:lnTo>
                <a:lnTo>
                  <a:pt x="1952021" y="347815"/>
                </a:lnTo>
                <a:lnTo>
                  <a:pt x="195202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083386" y="3920636"/>
            <a:ext cx="6172766" cy="3478241"/>
          </a:xfrm>
          <a:custGeom>
            <a:avLst/>
            <a:gdLst/>
            <a:ahLst/>
            <a:cxnLst/>
            <a:rect r="r" b="b" t="t" l="l"/>
            <a:pathLst>
              <a:path h="3478241" w="6172766">
                <a:moveTo>
                  <a:pt x="0" y="0"/>
                </a:moveTo>
                <a:lnTo>
                  <a:pt x="6172766" y="0"/>
                </a:lnTo>
                <a:lnTo>
                  <a:pt x="6172766" y="3478241"/>
                </a:lnTo>
                <a:lnTo>
                  <a:pt x="0" y="3478241"/>
                </a:lnTo>
                <a:lnTo>
                  <a:pt x="0" y="0"/>
                </a:lnTo>
                <a:close/>
              </a:path>
            </a:pathLst>
          </a:custGeom>
          <a:blipFill>
            <a:blip r:embed="rId8"/>
            <a:stretch>
              <a:fillRect l="0" t="-10042" r="0" b="-5311"/>
            </a:stretch>
          </a:blipFill>
        </p:spPr>
      </p:sp>
      <p:sp>
        <p:nvSpPr>
          <p:cNvPr name="Freeform 11" id="11"/>
          <p:cNvSpPr/>
          <p:nvPr/>
        </p:nvSpPr>
        <p:spPr>
          <a:xfrm flipH="false" flipV="false" rot="0">
            <a:off x="9986246" y="5539453"/>
            <a:ext cx="6592931" cy="3718847"/>
          </a:xfrm>
          <a:custGeom>
            <a:avLst/>
            <a:gdLst/>
            <a:ahLst/>
            <a:cxnLst/>
            <a:rect r="r" b="b" t="t" l="l"/>
            <a:pathLst>
              <a:path h="3718847" w="6592931">
                <a:moveTo>
                  <a:pt x="0" y="0"/>
                </a:moveTo>
                <a:lnTo>
                  <a:pt x="6592931" y="0"/>
                </a:lnTo>
                <a:lnTo>
                  <a:pt x="6592931" y="3718847"/>
                </a:lnTo>
                <a:lnTo>
                  <a:pt x="0" y="3718847"/>
                </a:lnTo>
                <a:lnTo>
                  <a:pt x="0" y="0"/>
                </a:lnTo>
                <a:close/>
              </a:path>
            </a:pathLst>
          </a:custGeom>
          <a:blipFill>
            <a:blip r:embed="rId9"/>
            <a:stretch>
              <a:fillRect l="0" t="-10076" r="-442" b="-5668"/>
            </a:stretch>
          </a:blipFill>
        </p:spPr>
      </p:sp>
      <p:sp>
        <p:nvSpPr>
          <p:cNvPr name="TextBox 12" id="12"/>
          <p:cNvSpPr txBox="true"/>
          <p:nvPr/>
        </p:nvSpPr>
        <p:spPr>
          <a:xfrm rot="0">
            <a:off x="2402616" y="933450"/>
            <a:ext cx="11045208" cy="1455420"/>
          </a:xfrm>
          <a:prstGeom prst="rect">
            <a:avLst/>
          </a:prstGeom>
        </p:spPr>
        <p:txBody>
          <a:bodyPr anchor="t" rtlCol="false" tIns="0" lIns="0" bIns="0" rIns="0">
            <a:spAutoFit/>
          </a:bodyPr>
          <a:lstStyle/>
          <a:p>
            <a:pPr algn="l">
              <a:lnSpc>
                <a:spcPts val="5880"/>
              </a:lnSpc>
            </a:pPr>
            <a:r>
              <a:rPr lang="en-US" sz="4200">
                <a:solidFill>
                  <a:srgbClr val="FFFFFF"/>
                </a:solidFill>
                <a:latin typeface="Press Start 2P"/>
                <a:ea typeface="Press Start 2P"/>
                <a:cs typeface="Press Start 2P"/>
                <a:sym typeface="Press Start 2P"/>
              </a:rPr>
              <a:t>PYTHON INSTALLATION</a:t>
            </a:r>
          </a:p>
          <a:p>
            <a:pPr algn="l">
              <a:lnSpc>
                <a:spcPts val="5880"/>
              </a:lnSpc>
              <a:spcBef>
                <a:spcPct val="0"/>
              </a:spcBef>
            </a:pPr>
            <a:r>
              <a:rPr lang="en-US" sz="4200">
                <a:solidFill>
                  <a:srgbClr val="FFFFFF"/>
                </a:solidFill>
                <a:latin typeface="Press Start 2P"/>
                <a:ea typeface="Press Start 2P"/>
                <a:cs typeface="Press Start 2P"/>
                <a:sym typeface="Press Start 2P"/>
              </a:rPr>
              <a:t>MAC OS</a:t>
            </a:r>
          </a:p>
        </p:txBody>
      </p:sp>
      <p:sp>
        <p:nvSpPr>
          <p:cNvPr name="TextBox 13" id="13"/>
          <p:cNvSpPr txBox="true"/>
          <p:nvPr/>
        </p:nvSpPr>
        <p:spPr>
          <a:xfrm rot="0">
            <a:off x="5684903" y="8559541"/>
            <a:ext cx="8271746" cy="698759"/>
          </a:xfrm>
          <a:prstGeom prst="rect">
            <a:avLst/>
          </a:prstGeom>
        </p:spPr>
        <p:txBody>
          <a:bodyPr anchor="t" rtlCol="false" tIns="0" lIns="0" bIns="0" rIns="0">
            <a:spAutoFit/>
          </a:bodyPr>
          <a:lstStyle/>
          <a:p>
            <a:pPr algn="l">
              <a:lnSpc>
                <a:spcPts val="2868"/>
              </a:lnSpc>
            </a:pPr>
            <a:r>
              <a:rPr lang="en-US" sz="2048">
                <a:solidFill>
                  <a:srgbClr val="FFFFFF"/>
                </a:solidFill>
                <a:latin typeface="Open Sans"/>
                <a:ea typeface="Open Sans"/>
                <a:cs typeface="Open Sans"/>
                <a:sym typeface="Open Sans"/>
              </a:rPr>
              <a:t>In your terminal type brew install </a:t>
            </a:r>
          </a:p>
          <a:p>
            <a:pPr algn="l">
              <a:lnSpc>
                <a:spcPts val="2868"/>
              </a:lnSpc>
              <a:spcBef>
                <a:spcPct val="0"/>
              </a:spcBef>
            </a:pPr>
            <a:r>
              <a:rPr lang="en-US" sz="2048">
                <a:solidFill>
                  <a:srgbClr val="FFFFFF"/>
                </a:solidFill>
                <a:latin typeface="Open Sans"/>
                <a:ea typeface="Open Sans"/>
                <a:cs typeface="Open Sans"/>
                <a:sym typeface="Open Sans"/>
              </a:rPr>
              <a:t>python to complete the process</a:t>
            </a:r>
          </a:p>
        </p:txBody>
      </p:sp>
      <p:sp>
        <p:nvSpPr>
          <p:cNvPr name="TextBox 14" id="14"/>
          <p:cNvSpPr txBox="true"/>
          <p:nvPr/>
        </p:nvSpPr>
        <p:spPr>
          <a:xfrm rot="0">
            <a:off x="2083386" y="2648347"/>
            <a:ext cx="13328276" cy="1071912"/>
          </a:xfrm>
          <a:prstGeom prst="rect">
            <a:avLst/>
          </a:prstGeom>
        </p:spPr>
        <p:txBody>
          <a:bodyPr anchor="t" rtlCol="false" tIns="0" lIns="0" bIns="0" rIns="0">
            <a:spAutoFit/>
          </a:bodyPr>
          <a:lstStyle/>
          <a:p>
            <a:pPr algn="l">
              <a:lnSpc>
                <a:spcPts val="2868"/>
              </a:lnSpc>
            </a:pPr>
            <a:r>
              <a:rPr lang="en-US" sz="2048">
                <a:solidFill>
                  <a:srgbClr val="FFFFFF"/>
                </a:solidFill>
                <a:latin typeface="Open Sans"/>
                <a:ea typeface="Open Sans"/>
                <a:cs typeface="Open Sans"/>
                <a:sym typeface="Open Sans"/>
              </a:rPr>
              <a:t>Just go to </a:t>
            </a:r>
            <a:r>
              <a:rPr lang="en-US" sz="2048" u="sng">
                <a:solidFill>
                  <a:srgbClr val="160059"/>
                </a:solidFill>
                <a:latin typeface="Open Sans"/>
                <a:ea typeface="Open Sans"/>
                <a:cs typeface="Open Sans"/>
                <a:sym typeface="Open Sans"/>
                <a:hlinkClick r:id="rId10" tooltip="https://brew.sh"/>
              </a:rPr>
              <a:t>brew.sh</a:t>
            </a:r>
            <a:r>
              <a:rPr lang="en-US" sz="2048">
                <a:solidFill>
                  <a:srgbClr val="FFFFFF"/>
                </a:solidFill>
                <a:latin typeface="Open Sans"/>
                <a:ea typeface="Open Sans"/>
                <a:cs typeface="Open Sans"/>
                <a:sym typeface="Open Sans"/>
              </a:rPr>
              <a:t> and download the homebrew for your mac OS using the command below in your terminal</a:t>
            </a:r>
          </a:p>
          <a:p>
            <a:pPr algn="l">
              <a:lnSpc>
                <a:spcPts val="2868"/>
              </a:lnSpc>
            </a:pPr>
          </a:p>
          <a:p>
            <a:pPr algn="l">
              <a:lnSpc>
                <a:spcPts val="2868"/>
              </a:lnSpc>
              <a:spcBef>
                <a:spcPct val="0"/>
              </a:spcBef>
            </a:pPr>
            <a:r>
              <a:rPr lang="en-US" sz="2048">
                <a:solidFill>
                  <a:srgbClr val="FFFFFF"/>
                </a:solidFill>
                <a:latin typeface="Open Sans"/>
                <a:ea typeface="Open Sans"/>
                <a:cs typeface="Open Sans"/>
                <a:sym typeface="Open Sans"/>
              </a:rPr>
              <a:t>/bin/bash -c "$(curl -fsSL https://raw.githubusercontent.com/Homebrew/install/HEAD/install.sh)"</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4DAA49"/>
        </a:solidFill>
      </p:bgPr>
    </p:bg>
    <p:spTree>
      <p:nvGrpSpPr>
        <p:cNvPr id="1" name=""/>
        <p:cNvGrpSpPr/>
        <p:nvPr/>
      </p:nvGrpSpPr>
      <p:grpSpPr>
        <a:xfrm>
          <a:off x="0" y="0"/>
          <a:ext cx="0" cy="0"/>
          <a:chOff x="0" y="0"/>
          <a:chExt cx="0" cy="0"/>
        </a:xfrm>
      </p:grpSpPr>
      <p:sp>
        <p:nvSpPr>
          <p:cNvPr name="Freeform 2" id="2"/>
          <p:cNvSpPr/>
          <p:nvPr/>
        </p:nvSpPr>
        <p:spPr>
          <a:xfrm flipH="false" flipV="false" rot="0">
            <a:off x="-180975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640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78255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17805" y="393385"/>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022813" y="4896469"/>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477770" y="215530"/>
            <a:ext cx="1924760" cy="671916"/>
          </a:xfrm>
          <a:custGeom>
            <a:avLst/>
            <a:gdLst/>
            <a:ahLst/>
            <a:cxnLst/>
            <a:rect r="r" b="b" t="t" l="l"/>
            <a:pathLst>
              <a:path h="671916" w="1924760">
                <a:moveTo>
                  <a:pt x="0" y="0"/>
                </a:moveTo>
                <a:lnTo>
                  <a:pt x="1924760" y="0"/>
                </a:lnTo>
                <a:lnTo>
                  <a:pt x="1924760" y="671917"/>
                </a:lnTo>
                <a:lnTo>
                  <a:pt x="0" y="6719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55370" y="3470934"/>
            <a:ext cx="951586" cy="332190"/>
          </a:xfrm>
          <a:custGeom>
            <a:avLst/>
            <a:gdLst/>
            <a:ahLst/>
            <a:cxnLst/>
            <a:rect r="r" b="b" t="t" l="l"/>
            <a:pathLst>
              <a:path h="332190" w="951586">
                <a:moveTo>
                  <a:pt x="0" y="0"/>
                </a:moveTo>
                <a:lnTo>
                  <a:pt x="951585" y="0"/>
                </a:lnTo>
                <a:lnTo>
                  <a:pt x="951585" y="332190"/>
                </a:lnTo>
                <a:lnTo>
                  <a:pt x="0" y="332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0">
            <a:off x="7868755" y="292601"/>
            <a:ext cx="1952021" cy="347815"/>
          </a:xfrm>
          <a:custGeom>
            <a:avLst/>
            <a:gdLst/>
            <a:ahLst/>
            <a:cxnLst/>
            <a:rect r="r" b="b" t="t" l="l"/>
            <a:pathLst>
              <a:path h="347815" w="1952021">
                <a:moveTo>
                  <a:pt x="1952021" y="0"/>
                </a:moveTo>
                <a:lnTo>
                  <a:pt x="0" y="0"/>
                </a:lnTo>
                <a:lnTo>
                  <a:pt x="0" y="347815"/>
                </a:lnTo>
                <a:lnTo>
                  <a:pt x="1952021" y="347815"/>
                </a:lnTo>
                <a:lnTo>
                  <a:pt x="195202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844765" y="5669112"/>
            <a:ext cx="4170632" cy="3227955"/>
          </a:xfrm>
          <a:custGeom>
            <a:avLst/>
            <a:gdLst/>
            <a:ahLst/>
            <a:cxnLst/>
            <a:rect r="r" b="b" t="t" l="l"/>
            <a:pathLst>
              <a:path h="3227955" w="4170632">
                <a:moveTo>
                  <a:pt x="0" y="0"/>
                </a:moveTo>
                <a:lnTo>
                  <a:pt x="4170632" y="0"/>
                </a:lnTo>
                <a:lnTo>
                  <a:pt x="4170632" y="3227955"/>
                </a:lnTo>
                <a:lnTo>
                  <a:pt x="0" y="3227955"/>
                </a:lnTo>
                <a:lnTo>
                  <a:pt x="0" y="0"/>
                </a:lnTo>
                <a:close/>
              </a:path>
            </a:pathLst>
          </a:custGeom>
          <a:blipFill>
            <a:blip r:embed="rId8"/>
            <a:stretch>
              <a:fillRect l="-58126" t="-37637" r="-56933" b="-42974"/>
            </a:stretch>
          </a:blipFill>
        </p:spPr>
      </p:sp>
      <p:sp>
        <p:nvSpPr>
          <p:cNvPr name="Freeform 11" id="11"/>
          <p:cNvSpPr/>
          <p:nvPr/>
        </p:nvSpPr>
        <p:spPr>
          <a:xfrm flipH="false" flipV="false" rot="0">
            <a:off x="13261960" y="5669112"/>
            <a:ext cx="4140570" cy="3227955"/>
          </a:xfrm>
          <a:custGeom>
            <a:avLst/>
            <a:gdLst/>
            <a:ahLst/>
            <a:cxnLst/>
            <a:rect r="r" b="b" t="t" l="l"/>
            <a:pathLst>
              <a:path h="3227955" w="4140570">
                <a:moveTo>
                  <a:pt x="0" y="0"/>
                </a:moveTo>
                <a:lnTo>
                  <a:pt x="4140570" y="0"/>
                </a:lnTo>
                <a:lnTo>
                  <a:pt x="4140570" y="3227955"/>
                </a:lnTo>
                <a:lnTo>
                  <a:pt x="0" y="3227955"/>
                </a:lnTo>
                <a:lnTo>
                  <a:pt x="0" y="0"/>
                </a:lnTo>
                <a:close/>
              </a:path>
            </a:pathLst>
          </a:custGeom>
          <a:blipFill>
            <a:blip r:embed="rId9"/>
            <a:stretch>
              <a:fillRect l="-57546" t="-37552" r="-56864" b="-41216"/>
            </a:stretch>
          </a:blipFill>
        </p:spPr>
      </p:sp>
      <p:sp>
        <p:nvSpPr>
          <p:cNvPr name="Freeform 12" id="12"/>
          <p:cNvSpPr/>
          <p:nvPr/>
        </p:nvSpPr>
        <p:spPr>
          <a:xfrm flipH="false" flipV="false" rot="0">
            <a:off x="9658778" y="1543312"/>
            <a:ext cx="7206364" cy="3831168"/>
          </a:xfrm>
          <a:custGeom>
            <a:avLst/>
            <a:gdLst/>
            <a:ahLst/>
            <a:cxnLst/>
            <a:rect r="r" b="b" t="t" l="l"/>
            <a:pathLst>
              <a:path h="3831168" w="7206364">
                <a:moveTo>
                  <a:pt x="0" y="0"/>
                </a:moveTo>
                <a:lnTo>
                  <a:pt x="7206364" y="0"/>
                </a:lnTo>
                <a:lnTo>
                  <a:pt x="7206364" y="3831168"/>
                </a:lnTo>
                <a:lnTo>
                  <a:pt x="0" y="3831168"/>
                </a:lnTo>
                <a:lnTo>
                  <a:pt x="0" y="0"/>
                </a:lnTo>
                <a:close/>
              </a:path>
            </a:pathLst>
          </a:custGeom>
          <a:blipFill>
            <a:blip r:embed="rId10"/>
            <a:stretch>
              <a:fillRect l="0" t="-10230" r="-861" b="-13086"/>
            </a:stretch>
          </a:blipFill>
        </p:spPr>
      </p:sp>
      <p:sp>
        <p:nvSpPr>
          <p:cNvPr name="Freeform 13" id="13"/>
          <p:cNvSpPr/>
          <p:nvPr/>
        </p:nvSpPr>
        <p:spPr>
          <a:xfrm flipH="false" flipV="false" rot="0">
            <a:off x="1627171" y="5374480"/>
            <a:ext cx="5384933" cy="3500207"/>
          </a:xfrm>
          <a:custGeom>
            <a:avLst/>
            <a:gdLst/>
            <a:ahLst/>
            <a:cxnLst/>
            <a:rect r="r" b="b" t="t" l="l"/>
            <a:pathLst>
              <a:path h="3500207" w="5384933">
                <a:moveTo>
                  <a:pt x="0" y="0"/>
                </a:moveTo>
                <a:lnTo>
                  <a:pt x="5384933" y="0"/>
                </a:lnTo>
                <a:lnTo>
                  <a:pt x="5384933" y="3500206"/>
                </a:lnTo>
                <a:lnTo>
                  <a:pt x="0" y="3500206"/>
                </a:lnTo>
                <a:lnTo>
                  <a:pt x="0" y="0"/>
                </a:lnTo>
                <a:close/>
              </a:path>
            </a:pathLst>
          </a:custGeom>
          <a:blipFill>
            <a:blip r:embed="rId11"/>
            <a:stretch>
              <a:fillRect l="0" t="0" r="0" b="0"/>
            </a:stretch>
          </a:blipFill>
        </p:spPr>
      </p:sp>
      <p:sp>
        <p:nvSpPr>
          <p:cNvPr name="TextBox 14" id="14"/>
          <p:cNvSpPr txBox="true"/>
          <p:nvPr/>
        </p:nvSpPr>
        <p:spPr>
          <a:xfrm rot="0">
            <a:off x="2354991" y="952500"/>
            <a:ext cx="11045208" cy="1455420"/>
          </a:xfrm>
          <a:prstGeom prst="rect">
            <a:avLst/>
          </a:prstGeom>
        </p:spPr>
        <p:txBody>
          <a:bodyPr anchor="t" rtlCol="false" tIns="0" lIns="0" bIns="0" rIns="0">
            <a:spAutoFit/>
          </a:bodyPr>
          <a:lstStyle/>
          <a:p>
            <a:pPr algn="l">
              <a:lnSpc>
                <a:spcPts val="5880"/>
              </a:lnSpc>
            </a:pPr>
            <a:r>
              <a:rPr lang="en-US" sz="4200">
                <a:solidFill>
                  <a:srgbClr val="FFFFFF"/>
                </a:solidFill>
                <a:latin typeface="Press Start 2P"/>
                <a:ea typeface="Press Start 2P"/>
                <a:cs typeface="Press Start 2P"/>
                <a:sym typeface="Press Start 2P"/>
              </a:rPr>
              <a:t>VS CODE </a:t>
            </a:r>
          </a:p>
          <a:p>
            <a:pPr algn="l">
              <a:lnSpc>
                <a:spcPts val="5880"/>
              </a:lnSpc>
              <a:spcBef>
                <a:spcPct val="0"/>
              </a:spcBef>
            </a:pPr>
            <a:r>
              <a:rPr lang="en-US" sz="4200">
                <a:solidFill>
                  <a:srgbClr val="FFFFFF"/>
                </a:solidFill>
                <a:latin typeface="Press Start 2P"/>
                <a:ea typeface="Press Start 2P"/>
                <a:cs typeface="Press Start 2P"/>
                <a:sym typeface="Press Start 2P"/>
              </a:rPr>
              <a:t>INSTALLATION</a:t>
            </a:r>
          </a:p>
        </p:txBody>
      </p:sp>
      <p:sp>
        <p:nvSpPr>
          <p:cNvPr name="TextBox 15" id="15"/>
          <p:cNvSpPr txBox="true"/>
          <p:nvPr/>
        </p:nvSpPr>
        <p:spPr>
          <a:xfrm rot="0">
            <a:off x="1455736" y="8915890"/>
            <a:ext cx="7389029" cy="342410"/>
          </a:xfrm>
          <a:prstGeom prst="rect">
            <a:avLst/>
          </a:prstGeom>
        </p:spPr>
        <p:txBody>
          <a:bodyPr anchor="t" rtlCol="false" tIns="0" lIns="0" bIns="0" rIns="0">
            <a:spAutoFit/>
          </a:bodyPr>
          <a:lstStyle/>
          <a:p>
            <a:pPr algn="l">
              <a:lnSpc>
                <a:spcPts val="2868"/>
              </a:lnSpc>
              <a:spcBef>
                <a:spcPct val="0"/>
              </a:spcBef>
            </a:pPr>
            <a:r>
              <a:rPr lang="en-US" sz="2048">
                <a:solidFill>
                  <a:srgbClr val="FFFFFF"/>
                </a:solidFill>
                <a:latin typeface="Open Sans"/>
                <a:ea typeface="Open Sans"/>
                <a:cs typeface="Open Sans"/>
                <a:sym typeface="Open Sans"/>
              </a:rPr>
              <a:t>complete some basic setup steps to get started</a:t>
            </a:r>
          </a:p>
        </p:txBody>
      </p:sp>
      <p:sp>
        <p:nvSpPr>
          <p:cNvPr name="TextBox 16" id="16"/>
          <p:cNvSpPr txBox="true"/>
          <p:nvPr/>
        </p:nvSpPr>
        <p:spPr>
          <a:xfrm rot="0">
            <a:off x="2460862" y="2985692"/>
            <a:ext cx="6540263" cy="709962"/>
          </a:xfrm>
          <a:prstGeom prst="rect">
            <a:avLst/>
          </a:prstGeom>
        </p:spPr>
        <p:txBody>
          <a:bodyPr anchor="t" rtlCol="false" tIns="0" lIns="0" bIns="0" rIns="0">
            <a:spAutoFit/>
          </a:bodyPr>
          <a:lstStyle/>
          <a:p>
            <a:pPr algn="l">
              <a:lnSpc>
                <a:spcPts val="2868"/>
              </a:lnSpc>
              <a:spcBef>
                <a:spcPct val="0"/>
              </a:spcBef>
            </a:pPr>
            <a:r>
              <a:rPr lang="en-US" sz="2048">
                <a:solidFill>
                  <a:srgbClr val="FFFFFF"/>
                </a:solidFill>
                <a:latin typeface="Open Sans"/>
                <a:ea typeface="Open Sans"/>
                <a:cs typeface="Open Sans"/>
                <a:sym typeface="Open Sans"/>
              </a:rPr>
              <a:t>Just go to </a:t>
            </a:r>
            <a:r>
              <a:rPr lang="en-US" sz="2048" u="sng">
                <a:solidFill>
                  <a:srgbClr val="160059"/>
                </a:solidFill>
                <a:latin typeface="Open Sans"/>
                <a:ea typeface="Open Sans"/>
                <a:cs typeface="Open Sans"/>
                <a:sym typeface="Open Sans"/>
                <a:hlinkClick r:id="rId12" tooltip="https://code.visualstudio.com"/>
              </a:rPr>
              <a:t>code.visiualstudio.com</a:t>
            </a:r>
            <a:r>
              <a:rPr lang="en-US" sz="2048">
                <a:solidFill>
                  <a:srgbClr val="FFFFFF"/>
                </a:solidFill>
                <a:latin typeface="Open Sans"/>
                <a:ea typeface="Open Sans"/>
                <a:cs typeface="Open Sans"/>
                <a:sym typeface="Open Sans"/>
              </a:rPr>
              <a:t> and download the desktop version for your OS - (windows/ macOS)    ---&gt;</a:t>
            </a:r>
          </a:p>
        </p:txBody>
      </p:sp>
      <p:sp>
        <p:nvSpPr>
          <p:cNvPr name="TextBox 17" id="17"/>
          <p:cNvSpPr txBox="true"/>
          <p:nvPr/>
        </p:nvSpPr>
        <p:spPr>
          <a:xfrm rot="0">
            <a:off x="9658778" y="8969618"/>
            <a:ext cx="8051067" cy="342410"/>
          </a:xfrm>
          <a:prstGeom prst="rect">
            <a:avLst/>
          </a:prstGeom>
        </p:spPr>
        <p:txBody>
          <a:bodyPr anchor="t" rtlCol="false" tIns="0" lIns="0" bIns="0" rIns="0">
            <a:spAutoFit/>
          </a:bodyPr>
          <a:lstStyle/>
          <a:p>
            <a:pPr algn="l">
              <a:lnSpc>
                <a:spcPts val="2868"/>
              </a:lnSpc>
              <a:spcBef>
                <a:spcPct val="0"/>
              </a:spcBef>
            </a:pPr>
            <a:r>
              <a:rPr lang="en-US" sz="2048">
                <a:solidFill>
                  <a:srgbClr val="FFFFFF"/>
                </a:solidFill>
                <a:latin typeface="Open Sans"/>
                <a:ea typeface="Open Sans"/>
                <a:cs typeface="Open Sans"/>
                <a:sym typeface="Open Sans"/>
              </a:rPr>
              <a:t>If they pop up, just handle them nicely as you do normally</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4DAA49"/>
        </a:solidFill>
      </p:bgPr>
    </p:bg>
    <p:spTree>
      <p:nvGrpSpPr>
        <p:cNvPr id="1" name=""/>
        <p:cNvGrpSpPr/>
        <p:nvPr/>
      </p:nvGrpSpPr>
      <p:grpSpPr>
        <a:xfrm>
          <a:off x="0" y="0"/>
          <a:ext cx="0" cy="0"/>
          <a:chOff x="0" y="0"/>
          <a:chExt cx="0" cy="0"/>
        </a:xfrm>
      </p:grpSpPr>
      <p:sp>
        <p:nvSpPr>
          <p:cNvPr name="Freeform 2" id="2"/>
          <p:cNvSpPr/>
          <p:nvPr/>
        </p:nvSpPr>
        <p:spPr>
          <a:xfrm flipH="false" flipV="false" rot="0">
            <a:off x="1564418" y="2623249"/>
            <a:ext cx="4718582" cy="4718582"/>
          </a:xfrm>
          <a:custGeom>
            <a:avLst/>
            <a:gdLst/>
            <a:ahLst/>
            <a:cxnLst/>
            <a:rect r="r" b="b" t="t" l="l"/>
            <a:pathLst>
              <a:path h="4718582" w="4718582">
                <a:moveTo>
                  <a:pt x="0" y="0"/>
                </a:moveTo>
                <a:lnTo>
                  <a:pt x="4718582" y="0"/>
                </a:lnTo>
                <a:lnTo>
                  <a:pt x="4718582" y="4718582"/>
                </a:lnTo>
                <a:lnTo>
                  <a:pt x="0" y="4718582"/>
                </a:lnTo>
                <a:lnTo>
                  <a:pt x="0" y="0"/>
                </a:lnTo>
                <a:close/>
              </a:path>
            </a:pathLst>
          </a:custGeom>
          <a:blipFill>
            <a:blip r:embed="rId2"/>
            <a:stretch>
              <a:fillRect l="0" t="0" r="0" b="0"/>
            </a:stretch>
          </a:blipFill>
        </p:spPr>
      </p:sp>
      <p:sp>
        <p:nvSpPr>
          <p:cNvPr name="TextBox 3" id="3"/>
          <p:cNvSpPr txBox="true"/>
          <p:nvPr/>
        </p:nvSpPr>
        <p:spPr>
          <a:xfrm rot="0">
            <a:off x="4604100" y="180975"/>
            <a:ext cx="8727281" cy="1457324"/>
          </a:xfrm>
          <a:prstGeom prst="rect">
            <a:avLst/>
          </a:prstGeom>
        </p:spPr>
        <p:txBody>
          <a:bodyPr anchor="t" rtlCol="false" tIns="0" lIns="0" bIns="0" rIns="0">
            <a:spAutoFit/>
          </a:bodyPr>
          <a:lstStyle/>
          <a:p>
            <a:pPr algn="ctr">
              <a:lnSpc>
                <a:spcPts val="12000"/>
              </a:lnSpc>
              <a:spcBef>
                <a:spcPct val="0"/>
              </a:spcBef>
            </a:pPr>
            <a:r>
              <a:rPr lang="en-US" b="true" sz="8000">
                <a:solidFill>
                  <a:srgbClr val="FFFFFF"/>
                </a:solidFill>
                <a:latin typeface="TT Norms Bold"/>
                <a:ea typeface="TT Norms Bold"/>
                <a:cs typeface="TT Norms Bold"/>
                <a:sym typeface="TT Norms Bold"/>
              </a:rPr>
              <a:t>Let’s Get Started!!</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4DAA49"/>
        </a:solidFill>
      </p:bgPr>
    </p:bg>
    <p:spTree>
      <p:nvGrpSpPr>
        <p:cNvPr id="1" name=""/>
        <p:cNvGrpSpPr/>
        <p:nvPr/>
      </p:nvGrpSpPr>
      <p:grpSpPr>
        <a:xfrm>
          <a:off x="0" y="0"/>
          <a:ext cx="0" cy="0"/>
          <a:chOff x="0" y="0"/>
          <a:chExt cx="0" cy="0"/>
        </a:xfrm>
      </p:grpSpPr>
      <p:sp>
        <p:nvSpPr>
          <p:cNvPr name="Freeform 2" id="2"/>
          <p:cNvSpPr/>
          <p:nvPr/>
        </p:nvSpPr>
        <p:spPr>
          <a:xfrm flipH="false" flipV="false" rot="0">
            <a:off x="-180975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640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78255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690011" y="2298767"/>
            <a:ext cx="603713" cy="60371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3F1E"/>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2691343" y="3662649"/>
            <a:ext cx="603713" cy="60371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9316"/>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2691343" y="5107212"/>
            <a:ext cx="603713" cy="60371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61D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4" id="14"/>
          <p:cNvSpPr/>
          <p:nvPr/>
        </p:nvSpPr>
        <p:spPr>
          <a:xfrm flipH="false" flipV="false" rot="0">
            <a:off x="-417805" y="393385"/>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7022813" y="4959233"/>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5334540" y="640416"/>
            <a:ext cx="1924760" cy="671916"/>
          </a:xfrm>
          <a:custGeom>
            <a:avLst/>
            <a:gdLst/>
            <a:ahLst/>
            <a:cxnLst/>
            <a:rect r="r" b="b" t="t" l="l"/>
            <a:pathLst>
              <a:path h="671916" w="1924760">
                <a:moveTo>
                  <a:pt x="0" y="0"/>
                </a:moveTo>
                <a:lnTo>
                  <a:pt x="1924760" y="0"/>
                </a:lnTo>
                <a:lnTo>
                  <a:pt x="1924760" y="671916"/>
                </a:lnTo>
                <a:lnTo>
                  <a:pt x="0" y="6719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555370" y="3470934"/>
            <a:ext cx="951586" cy="332190"/>
          </a:xfrm>
          <a:custGeom>
            <a:avLst/>
            <a:gdLst/>
            <a:ahLst/>
            <a:cxnLst/>
            <a:rect r="r" b="b" t="t" l="l"/>
            <a:pathLst>
              <a:path h="332190" w="951586">
                <a:moveTo>
                  <a:pt x="0" y="0"/>
                </a:moveTo>
                <a:lnTo>
                  <a:pt x="951585" y="0"/>
                </a:lnTo>
                <a:lnTo>
                  <a:pt x="951585" y="332190"/>
                </a:lnTo>
                <a:lnTo>
                  <a:pt x="0" y="332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true" flipV="false" rot="0">
            <a:off x="7868755" y="292601"/>
            <a:ext cx="1952021" cy="347815"/>
          </a:xfrm>
          <a:custGeom>
            <a:avLst/>
            <a:gdLst/>
            <a:ahLst/>
            <a:cxnLst/>
            <a:rect r="r" b="b" t="t" l="l"/>
            <a:pathLst>
              <a:path h="347815" w="1952021">
                <a:moveTo>
                  <a:pt x="1952021" y="0"/>
                </a:moveTo>
                <a:lnTo>
                  <a:pt x="0" y="0"/>
                </a:lnTo>
                <a:lnTo>
                  <a:pt x="0" y="347815"/>
                </a:lnTo>
                <a:lnTo>
                  <a:pt x="1952021" y="347815"/>
                </a:lnTo>
                <a:lnTo>
                  <a:pt x="195202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2354991" y="1091201"/>
            <a:ext cx="7565265" cy="712470"/>
          </a:xfrm>
          <a:prstGeom prst="rect">
            <a:avLst/>
          </a:prstGeom>
        </p:spPr>
        <p:txBody>
          <a:bodyPr anchor="t" rtlCol="false" tIns="0" lIns="0" bIns="0" rIns="0">
            <a:spAutoFit/>
          </a:bodyPr>
          <a:lstStyle/>
          <a:p>
            <a:pPr algn="l">
              <a:lnSpc>
                <a:spcPts val="5880"/>
              </a:lnSpc>
              <a:spcBef>
                <a:spcPct val="0"/>
              </a:spcBef>
            </a:pPr>
            <a:r>
              <a:rPr lang="en-US" sz="4200">
                <a:solidFill>
                  <a:srgbClr val="FFFFFF"/>
                </a:solidFill>
                <a:latin typeface="Press Start 2P"/>
                <a:ea typeface="Press Start 2P"/>
                <a:cs typeface="Press Start 2P"/>
                <a:sym typeface="Press Start 2P"/>
              </a:rPr>
              <a:t>VARIABLES</a:t>
            </a:r>
          </a:p>
        </p:txBody>
      </p:sp>
      <p:sp>
        <p:nvSpPr>
          <p:cNvPr name="TextBox 20" id="20"/>
          <p:cNvSpPr txBox="true"/>
          <p:nvPr/>
        </p:nvSpPr>
        <p:spPr>
          <a:xfrm rot="0">
            <a:off x="11888862" y="2194196"/>
            <a:ext cx="3546424" cy="661902"/>
          </a:xfrm>
          <a:prstGeom prst="rect">
            <a:avLst/>
          </a:prstGeom>
        </p:spPr>
        <p:txBody>
          <a:bodyPr anchor="t" rtlCol="false" tIns="0" lIns="0" bIns="0" rIns="0">
            <a:spAutoFit/>
          </a:bodyPr>
          <a:lstStyle/>
          <a:p>
            <a:pPr algn="l">
              <a:lnSpc>
                <a:spcPts val="2618"/>
              </a:lnSpc>
            </a:pPr>
            <a:r>
              <a:rPr lang="en-US" sz="1870">
                <a:solidFill>
                  <a:srgbClr val="FFFFFF"/>
                </a:solidFill>
                <a:latin typeface="Open Sans"/>
                <a:ea typeface="Open Sans"/>
                <a:cs typeface="Open Sans"/>
                <a:sym typeface="Open Sans"/>
              </a:rPr>
              <a:t>x = 5                                                 </a:t>
            </a:r>
          </a:p>
          <a:p>
            <a:pPr algn="l">
              <a:lnSpc>
                <a:spcPts val="2618"/>
              </a:lnSpc>
              <a:spcBef>
                <a:spcPct val="0"/>
              </a:spcBef>
            </a:pPr>
            <a:r>
              <a:rPr lang="en-US" sz="1870">
                <a:solidFill>
                  <a:srgbClr val="FFFFFF"/>
                </a:solidFill>
                <a:latin typeface="Open Sans"/>
                <a:ea typeface="Open Sans"/>
                <a:cs typeface="Open Sans"/>
                <a:sym typeface="Open Sans"/>
              </a:rPr>
              <a:t>y = "John"                                       </a:t>
            </a:r>
          </a:p>
        </p:txBody>
      </p:sp>
      <p:sp>
        <p:nvSpPr>
          <p:cNvPr name="TextBox 21" id="21"/>
          <p:cNvSpPr txBox="true"/>
          <p:nvPr/>
        </p:nvSpPr>
        <p:spPr>
          <a:xfrm rot="0">
            <a:off x="2770910" y="2452417"/>
            <a:ext cx="441915" cy="267838"/>
          </a:xfrm>
          <a:prstGeom prst="rect">
            <a:avLst/>
          </a:prstGeom>
        </p:spPr>
        <p:txBody>
          <a:bodyPr anchor="t" rtlCol="false" tIns="0" lIns="0" bIns="0" rIns="0">
            <a:spAutoFit/>
          </a:bodyPr>
          <a:lstStyle/>
          <a:p>
            <a:pPr algn="ctr">
              <a:lnSpc>
                <a:spcPts val="2244"/>
              </a:lnSpc>
              <a:spcBef>
                <a:spcPct val="0"/>
              </a:spcBef>
            </a:pPr>
            <a:r>
              <a:rPr lang="en-US" b="true" sz="1603">
                <a:solidFill>
                  <a:srgbClr val="FFFFFF"/>
                </a:solidFill>
                <a:latin typeface="Open Sans Bold"/>
                <a:ea typeface="Open Sans Bold"/>
                <a:cs typeface="Open Sans Bold"/>
                <a:sym typeface="Open Sans Bold"/>
              </a:rPr>
              <a:t>01</a:t>
            </a:r>
          </a:p>
        </p:txBody>
      </p:sp>
      <p:sp>
        <p:nvSpPr>
          <p:cNvPr name="TextBox 22" id="22"/>
          <p:cNvSpPr txBox="true"/>
          <p:nvPr/>
        </p:nvSpPr>
        <p:spPr>
          <a:xfrm rot="0">
            <a:off x="2772242" y="3816299"/>
            <a:ext cx="441915" cy="267838"/>
          </a:xfrm>
          <a:prstGeom prst="rect">
            <a:avLst/>
          </a:prstGeom>
        </p:spPr>
        <p:txBody>
          <a:bodyPr anchor="t" rtlCol="false" tIns="0" lIns="0" bIns="0" rIns="0">
            <a:spAutoFit/>
          </a:bodyPr>
          <a:lstStyle/>
          <a:p>
            <a:pPr algn="ctr">
              <a:lnSpc>
                <a:spcPts val="2244"/>
              </a:lnSpc>
              <a:spcBef>
                <a:spcPct val="0"/>
              </a:spcBef>
            </a:pPr>
            <a:r>
              <a:rPr lang="en-US" b="true" sz="1603">
                <a:solidFill>
                  <a:srgbClr val="FFFFFF"/>
                </a:solidFill>
                <a:latin typeface="Open Sans Bold"/>
                <a:ea typeface="Open Sans Bold"/>
                <a:cs typeface="Open Sans Bold"/>
                <a:sym typeface="Open Sans Bold"/>
              </a:rPr>
              <a:t>02</a:t>
            </a:r>
          </a:p>
        </p:txBody>
      </p:sp>
      <p:sp>
        <p:nvSpPr>
          <p:cNvPr name="TextBox 23" id="23"/>
          <p:cNvSpPr txBox="true"/>
          <p:nvPr/>
        </p:nvSpPr>
        <p:spPr>
          <a:xfrm rot="0">
            <a:off x="2772242" y="5260862"/>
            <a:ext cx="441915" cy="267838"/>
          </a:xfrm>
          <a:prstGeom prst="rect">
            <a:avLst/>
          </a:prstGeom>
        </p:spPr>
        <p:txBody>
          <a:bodyPr anchor="t" rtlCol="false" tIns="0" lIns="0" bIns="0" rIns="0">
            <a:spAutoFit/>
          </a:bodyPr>
          <a:lstStyle/>
          <a:p>
            <a:pPr algn="ctr">
              <a:lnSpc>
                <a:spcPts val="2244"/>
              </a:lnSpc>
              <a:spcBef>
                <a:spcPct val="0"/>
              </a:spcBef>
            </a:pPr>
            <a:r>
              <a:rPr lang="en-US" b="true" sz="1603">
                <a:solidFill>
                  <a:srgbClr val="FFFFFF"/>
                </a:solidFill>
                <a:latin typeface="Open Sans Bold"/>
                <a:ea typeface="Open Sans Bold"/>
                <a:cs typeface="Open Sans Bold"/>
                <a:sym typeface="Open Sans Bold"/>
              </a:rPr>
              <a:t>03</a:t>
            </a:r>
          </a:p>
        </p:txBody>
      </p:sp>
      <p:sp>
        <p:nvSpPr>
          <p:cNvPr name="TextBox 24" id="24"/>
          <p:cNvSpPr txBox="true"/>
          <p:nvPr/>
        </p:nvSpPr>
        <p:spPr>
          <a:xfrm rot="0">
            <a:off x="3720568" y="3617944"/>
            <a:ext cx="7499775" cy="698759"/>
          </a:xfrm>
          <a:prstGeom prst="rect">
            <a:avLst/>
          </a:prstGeom>
        </p:spPr>
        <p:txBody>
          <a:bodyPr anchor="t" rtlCol="false" tIns="0" lIns="0" bIns="0" rIns="0">
            <a:spAutoFit/>
          </a:bodyPr>
          <a:lstStyle/>
          <a:p>
            <a:pPr algn="l">
              <a:lnSpc>
                <a:spcPts val="2868"/>
              </a:lnSpc>
              <a:spcBef>
                <a:spcPct val="0"/>
              </a:spcBef>
            </a:pPr>
            <a:r>
              <a:rPr lang="en-US" sz="2048">
                <a:solidFill>
                  <a:srgbClr val="FFFFFF"/>
                </a:solidFill>
                <a:latin typeface="Open Sans"/>
                <a:ea typeface="Open Sans"/>
                <a:cs typeface="Open Sans"/>
                <a:sym typeface="Open Sans"/>
              </a:rPr>
              <a:t>Variables do not need to be declared with any particular type, and can even change type after they have been set.</a:t>
            </a:r>
          </a:p>
        </p:txBody>
      </p:sp>
      <p:sp>
        <p:nvSpPr>
          <p:cNvPr name="TextBox 25" id="25"/>
          <p:cNvSpPr txBox="true"/>
          <p:nvPr/>
        </p:nvSpPr>
        <p:spPr>
          <a:xfrm rot="0">
            <a:off x="3720568" y="2232194"/>
            <a:ext cx="7389029" cy="698759"/>
          </a:xfrm>
          <a:prstGeom prst="rect">
            <a:avLst/>
          </a:prstGeom>
        </p:spPr>
        <p:txBody>
          <a:bodyPr anchor="t" rtlCol="false" tIns="0" lIns="0" bIns="0" rIns="0">
            <a:spAutoFit/>
          </a:bodyPr>
          <a:lstStyle/>
          <a:p>
            <a:pPr algn="l">
              <a:lnSpc>
                <a:spcPts val="2868"/>
              </a:lnSpc>
            </a:pPr>
            <a:r>
              <a:rPr lang="en-US" sz="2048">
                <a:solidFill>
                  <a:srgbClr val="FFFFFF"/>
                </a:solidFill>
                <a:latin typeface="Open Sans"/>
                <a:ea typeface="Open Sans"/>
                <a:cs typeface="Open Sans"/>
                <a:sym typeface="Open Sans"/>
              </a:rPr>
              <a:t>Variables are containers for storing data values</a:t>
            </a:r>
          </a:p>
          <a:p>
            <a:pPr algn="l">
              <a:lnSpc>
                <a:spcPts val="2868"/>
              </a:lnSpc>
              <a:spcBef>
                <a:spcPct val="0"/>
              </a:spcBef>
            </a:pPr>
            <a:r>
              <a:rPr lang="en-US" sz="2048">
                <a:solidFill>
                  <a:srgbClr val="FFFFFF"/>
                </a:solidFill>
                <a:latin typeface="Open Sans"/>
                <a:ea typeface="Open Sans"/>
                <a:cs typeface="Open Sans"/>
                <a:sym typeface="Open Sans"/>
              </a:rPr>
              <a:t>A variable is created the moment you first assign a value to it</a:t>
            </a:r>
          </a:p>
        </p:txBody>
      </p:sp>
      <p:sp>
        <p:nvSpPr>
          <p:cNvPr name="TextBox 26" id="26"/>
          <p:cNvSpPr txBox="true"/>
          <p:nvPr/>
        </p:nvSpPr>
        <p:spPr>
          <a:xfrm rot="0">
            <a:off x="3665195" y="5105400"/>
            <a:ext cx="7499775" cy="698759"/>
          </a:xfrm>
          <a:prstGeom prst="rect">
            <a:avLst/>
          </a:prstGeom>
        </p:spPr>
        <p:txBody>
          <a:bodyPr anchor="t" rtlCol="false" tIns="0" lIns="0" bIns="0" rIns="0">
            <a:spAutoFit/>
          </a:bodyPr>
          <a:lstStyle/>
          <a:p>
            <a:pPr algn="l">
              <a:lnSpc>
                <a:spcPts val="2868"/>
              </a:lnSpc>
            </a:pPr>
            <a:r>
              <a:rPr lang="en-US" sz="2048">
                <a:solidFill>
                  <a:srgbClr val="FFFFFF"/>
                </a:solidFill>
                <a:latin typeface="Open Sans"/>
                <a:ea typeface="Open Sans"/>
                <a:cs typeface="Open Sans"/>
                <a:sym typeface="Open Sans"/>
              </a:rPr>
              <a:t>The data type of a variable can be specified with casting</a:t>
            </a:r>
          </a:p>
          <a:p>
            <a:pPr algn="l">
              <a:lnSpc>
                <a:spcPts val="2868"/>
              </a:lnSpc>
              <a:spcBef>
                <a:spcPct val="0"/>
              </a:spcBef>
            </a:pPr>
          </a:p>
        </p:txBody>
      </p:sp>
      <p:sp>
        <p:nvSpPr>
          <p:cNvPr name="TextBox 27" id="27"/>
          <p:cNvSpPr txBox="true"/>
          <p:nvPr/>
        </p:nvSpPr>
        <p:spPr>
          <a:xfrm rot="0">
            <a:off x="11888862" y="3609742"/>
            <a:ext cx="3777950" cy="661902"/>
          </a:xfrm>
          <a:prstGeom prst="rect">
            <a:avLst/>
          </a:prstGeom>
        </p:spPr>
        <p:txBody>
          <a:bodyPr anchor="t" rtlCol="false" tIns="0" lIns="0" bIns="0" rIns="0">
            <a:spAutoFit/>
          </a:bodyPr>
          <a:lstStyle/>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x = 4            # x is of type int        </a:t>
            </a:r>
          </a:p>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x = "Sally"   # x is now of type str</a:t>
            </a:r>
          </a:p>
        </p:txBody>
      </p:sp>
      <p:sp>
        <p:nvSpPr>
          <p:cNvPr name="TextBox 28" id="28"/>
          <p:cNvSpPr txBox="true"/>
          <p:nvPr/>
        </p:nvSpPr>
        <p:spPr>
          <a:xfrm rot="0">
            <a:off x="11888862" y="5021560"/>
            <a:ext cx="3909743" cy="992796"/>
          </a:xfrm>
          <a:prstGeom prst="rect">
            <a:avLst/>
          </a:prstGeom>
        </p:spPr>
        <p:txBody>
          <a:bodyPr anchor="t" rtlCol="false" tIns="0" lIns="0" bIns="0" rIns="0">
            <a:spAutoFit/>
          </a:bodyPr>
          <a:lstStyle/>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x = str(3)                # x will be '3'    </a:t>
            </a:r>
          </a:p>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y = float(3)             # y will be 3.0  </a:t>
            </a:r>
          </a:p>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z = int(input())                                 </a:t>
            </a:r>
          </a:p>
        </p:txBody>
      </p:sp>
      <p:sp>
        <p:nvSpPr>
          <p:cNvPr name="TextBox 29" id="29"/>
          <p:cNvSpPr txBox="true"/>
          <p:nvPr/>
        </p:nvSpPr>
        <p:spPr>
          <a:xfrm rot="0">
            <a:off x="2354991" y="6335946"/>
            <a:ext cx="7565265" cy="705485"/>
          </a:xfrm>
          <a:prstGeom prst="rect">
            <a:avLst/>
          </a:prstGeom>
        </p:spPr>
        <p:txBody>
          <a:bodyPr anchor="t" rtlCol="false" tIns="0" lIns="0" bIns="0" rIns="0">
            <a:spAutoFit/>
          </a:bodyPr>
          <a:lstStyle/>
          <a:p>
            <a:pPr algn="l">
              <a:lnSpc>
                <a:spcPts val="5740"/>
              </a:lnSpc>
              <a:spcBef>
                <a:spcPct val="0"/>
              </a:spcBef>
            </a:pPr>
            <a:r>
              <a:rPr lang="en-US" sz="4100">
                <a:solidFill>
                  <a:srgbClr val="FFFFFF"/>
                </a:solidFill>
                <a:latin typeface="Press Start 2P"/>
                <a:ea typeface="Press Start 2P"/>
                <a:cs typeface="Press Start 2P"/>
                <a:sym typeface="Press Start 2P"/>
              </a:rPr>
              <a:t>PRINT</a:t>
            </a:r>
          </a:p>
        </p:txBody>
      </p:sp>
      <p:grpSp>
        <p:nvGrpSpPr>
          <p:cNvPr name="Group 30" id="30"/>
          <p:cNvGrpSpPr/>
          <p:nvPr/>
        </p:nvGrpSpPr>
        <p:grpSpPr>
          <a:xfrm rot="0">
            <a:off x="2690011" y="7403303"/>
            <a:ext cx="605045" cy="605045"/>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3F1E"/>
            </a:solidFill>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33" id="33"/>
          <p:cNvSpPr txBox="true"/>
          <p:nvPr/>
        </p:nvSpPr>
        <p:spPr>
          <a:xfrm rot="0">
            <a:off x="3720568" y="8322738"/>
            <a:ext cx="5025646" cy="653732"/>
          </a:xfrm>
          <a:prstGeom prst="rect">
            <a:avLst/>
          </a:prstGeom>
        </p:spPr>
        <p:txBody>
          <a:bodyPr anchor="t" rtlCol="false" tIns="0" lIns="0" bIns="0" rIns="0">
            <a:spAutoFit/>
          </a:bodyPr>
          <a:lstStyle/>
          <a:p>
            <a:pPr algn="l">
              <a:lnSpc>
                <a:spcPts val="2624"/>
              </a:lnSpc>
            </a:pPr>
            <a:r>
              <a:rPr lang="en-US" sz="1874">
                <a:solidFill>
                  <a:srgbClr val="FFFFFF"/>
                </a:solidFill>
                <a:latin typeface="Open Sans"/>
                <a:ea typeface="Open Sans"/>
                <a:cs typeface="Open Sans"/>
                <a:sym typeface="Open Sans"/>
              </a:rPr>
              <a:t>&gt;&gt;&gt; print("Hello", "how are you?", sep="---")    </a:t>
            </a:r>
          </a:p>
          <a:p>
            <a:pPr algn="l">
              <a:lnSpc>
                <a:spcPts val="2624"/>
              </a:lnSpc>
              <a:spcBef>
                <a:spcPct val="0"/>
              </a:spcBef>
            </a:pPr>
            <a:r>
              <a:rPr lang="en-US" sz="1874">
                <a:solidFill>
                  <a:srgbClr val="FFFFFF"/>
                </a:solidFill>
                <a:latin typeface="Open Sans"/>
                <a:ea typeface="Open Sans"/>
                <a:cs typeface="Open Sans"/>
                <a:sym typeface="Open Sans"/>
              </a:rPr>
              <a:t>Hello---how are you?                                            </a:t>
            </a:r>
          </a:p>
        </p:txBody>
      </p:sp>
      <p:sp>
        <p:nvSpPr>
          <p:cNvPr name="TextBox 34" id="34"/>
          <p:cNvSpPr txBox="true"/>
          <p:nvPr/>
        </p:nvSpPr>
        <p:spPr>
          <a:xfrm rot="0">
            <a:off x="2771088" y="7557355"/>
            <a:ext cx="442890" cy="268366"/>
          </a:xfrm>
          <a:prstGeom prst="rect">
            <a:avLst/>
          </a:prstGeom>
        </p:spPr>
        <p:txBody>
          <a:bodyPr anchor="t" rtlCol="false" tIns="0" lIns="0" bIns="0" rIns="0">
            <a:spAutoFit/>
          </a:bodyPr>
          <a:lstStyle/>
          <a:p>
            <a:pPr algn="ctr">
              <a:lnSpc>
                <a:spcPts val="2249"/>
              </a:lnSpc>
              <a:spcBef>
                <a:spcPct val="0"/>
              </a:spcBef>
            </a:pPr>
            <a:r>
              <a:rPr lang="en-US" b="true" sz="1606">
                <a:solidFill>
                  <a:srgbClr val="FFFFFF"/>
                </a:solidFill>
                <a:latin typeface="Open Sans Bold"/>
                <a:ea typeface="Open Sans Bold"/>
                <a:cs typeface="Open Sans Bold"/>
                <a:sym typeface="Open Sans Bold"/>
              </a:rPr>
              <a:t>01</a:t>
            </a:r>
          </a:p>
        </p:txBody>
      </p:sp>
      <p:sp>
        <p:nvSpPr>
          <p:cNvPr name="TextBox 35" id="35"/>
          <p:cNvSpPr txBox="true"/>
          <p:nvPr/>
        </p:nvSpPr>
        <p:spPr>
          <a:xfrm rot="0">
            <a:off x="3667345" y="7355678"/>
            <a:ext cx="7405339" cy="683813"/>
          </a:xfrm>
          <a:prstGeom prst="rect">
            <a:avLst/>
          </a:prstGeom>
        </p:spPr>
        <p:txBody>
          <a:bodyPr anchor="t" rtlCol="false" tIns="0" lIns="0" bIns="0" rIns="0">
            <a:spAutoFit/>
          </a:bodyPr>
          <a:lstStyle/>
          <a:p>
            <a:pPr algn="l">
              <a:lnSpc>
                <a:spcPts val="2734"/>
              </a:lnSpc>
            </a:pPr>
            <a:r>
              <a:rPr lang="en-US" sz="1953">
                <a:solidFill>
                  <a:srgbClr val="FFFFFF"/>
                </a:solidFill>
                <a:latin typeface="Open Sans"/>
                <a:ea typeface="Open Sans"/>
                <a:cs typeface="Open Sans"/>
                <a:sym typeface="Open Sans"/>
              </a:rPr>
              <a:t>print() function prints the specified message to the screen by </a:t>
            </a:r>
          </a:p>
          <a:p>
            <a:pPr algn="l">
              <a:lnSpc>
                <a:spcPts val="2734"/>
              </a:lnSpc>
              <a:spcBef>
                <a:spcPct val="0"/>
              </a:spcBef>
            </a:pPr>
            <a:r>
              <a:rPr lang="en-US" sz="1953">
                <a:solidFill>
                  <a:srgbClr val="FFFFFF"/>
                </a:solidFill>
                <a:latin typeface="Open Sans"/>
                <a:ea typeface="Open Sans"/>
                <a:cs typeface="Open Sans"/>
                <a:sym typeface="Open Sans"/>
              </a:rPr>
              <a:t>converting it into a string</a:t>
            </a:r>
          </a:p>
        </p:txBody>
      </p:sp>
      <p:sp>
        <p:nvSpPr>
          <p:cNvPr name="TextBox 36" id="36"/>
          <p:cNvSpPr txBox="true"/>
          <p:nvPr/>
        </p:nvSpPr>
        <p:spPr>
          <a:xfrm rot="0">
            <a:off x="11760866" y="7683296"/>
            <a:ext cx="5025646" cy="1316983"/>
          </a:xfrm>
          <a:prstGeom prst="rect">
            <a:avLst/>
          </a:prstGeom>
        </p:spPr>
        <p:txBody>
          <a:bodyPr anchor="t" rtlCol="false" tIns="0" lIns="0" bIns="0" rIns="0">
            <a:spAutoFit/>
          </a:bodyPr>
          <a:lstStyle/>
          <a:p>
            <a:pPr algn="l">
              <a:lnSpc>
                <a:spcPts val="2624"/>
              </a:lnSpc>
            </a:pPr>
            <a:r>
              <a:rPr lang="en-US" sz="1874">
                <a:solidFill>
                  <a:srgbClr val="FFFFFF"/>
                </a:solidFill>
                <a:latin typeface="Open Sans"/>
                <a:ea typeface="Open Sans"/>
                <a:cs typeface="Open Sans"/>
                <a:sym typeface="Open Sans"/>
              </a:rPr>
              <a:t>&gt;&gt;&gt;name = "Alice"                                        </a:t>
            </a:r>
          </a:p>
          <a:p>
            <a:pPr algn="l">
              <a:lnSpc>
                <a:spcPts val="2624"/>
              </a:lnSpc>
            </a:pPr>
            <a:r>
              <a:rPr lang="en-US" sz="1874">
                <a:solidFill>
                  <a:srgbClr val="FFFFFF"/>
                </a:solidFill>
                <a:latin typeface="Open Sans"/>
                <a:ea typeface="Open Sans"/>
                <a:cs typeface="Open Sans"/>
                <a:sym typeface="Open Sans"/>
              </a:rPr>
              <a:t>&gt;&gt;&gt;age = 30                                                   </a:t>
            </a:r>
          </a:p>
          <a:p>
            <a:pPr algn="l">
              <a:lnSpc>
                <a:spcPts val="2624"/>
              </a:lnSpc>
            </a:pPr>
            <a:r>
              <a:rPr lang="en-US" sz="1874">
                <a:solidFill>
                  <a:srgbClr val="FFFFFF"/>
                </a:solidFill>
                <a:latin typeface="Open Sans"/>
                <a:ea typeface="Open Sans"/>
                <a:cs typeface="Open Sans"/>
                <a:sym typeface="Open Sans"/>
              </a:rPr>
              <a:t>&gt;&gt;&gt;print(f"Name: {name}, Age: {age}")    </a:t>
            </a:r>
          </a:p>
          <a:p>
            <a:pPr algn="l">
              <a:lnSpc>
                <a:spcPts val="2624"/>
              </a:lnSpc>
              <a:spcBef>
                <a:spcPct val="0"/>
              </a:spcBef>
            </a:pPr>
            <a:r>
              <a:rPr lang="en-US" sz="1874">
                <a:solidFill>
                  <a:srgbClr val="FFFFFF"/>
                </a:solidFill>
                <a:latin typeface="Open Sans"/>
                <a:ea typeface="Open Sans"/>
                <a:cs typeface="Open Sans"/>
                <a:sym typeface="Open Sans"/>
              </a:rPr>
              <a:t>Name: Alice,  Age: 30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4DAA49"/>
        </a:solidFill>
      </p:bgPr>
    </p:bg>
    <p:spTree>
      <p:nvGrpSpPr>
        <p:cNvPr id="1" name=""/>
        <p:cNvGrpSpPr/>
        <p:nvPr/>
      </p:nvGrpSpPr>
      <p:grpSpPr>
        <a:xfrm>
          <a:off x="0" y="0"/>
          <a:ext cx="0" cy="0"/>
          <a:chOff x="0" y="0"/>
          <a:chExt cx="0" cy="0"/>
        </a:xfrm>
      </p:grpSpPr>
      <p:sp>
        <p:nvSpPr>
          <p:cNvPr name="Freeform 2" id="2"/>
          <p:cNvSpPr/>
          <p:nvPr/>
        </p:nvSpPr>
        <p:spPr>
          <a:xfrm flipH="false" flipV="false" rot="0">
            <a:off x="-180975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640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78255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691343" y="3279556"/>
            <a:ext cx="603713" cy="60371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3F1E"/>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2691343" y="4814888"/>
            <a:ext cx="603713" cy="60371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9316"/>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2691343" y="6259451"/>
            <a:ext cx="603713" cy="60371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61D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4" id="14"/>
          <p:cNvSpPr/>
          <p:nvPr/>
        </p:nvSpPr>
        <p:spPr>
          <a:xfrm flipH="false" flipV="false" rot="0">
            <a:off x="-417805" y="393385"/>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7022813" y="4959233"/>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5334540" y="640416"/>
            <a:ext cx="1924760" cy="671916"/>
          </a:xfrm>
          <a:custGeom>
            <a:avLst/>
            <a:gdLst/>
            <a:ahLst/>
            <a:cxnLst/>
            <a:rect r="r" b="b" t="t" l="l"/>
            <a:pathLst>
              <a:path h="671916" w="1924760">
                <a:moveTo>
                  <a:pt x="0" y="0"/>
                </a:moveTo>
                <a:lnTo>
                  <a:pt x="1924760" y="0"/>
                </a:lnTo>
                <a:lnTo>
                  <a:pt x="1924760" y="671916"/>
                </a:lnTo>
                <a:lnTo>
                  <a:pt x="0" y="6719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555370" y="3470934"/>
            <a:ext cx="951586" cy="332190"/>
          </a:xfrm>
          <a:custGeom>
            <a:avLst/>
            <a:gdLst/>
            <a:ahLst/>
            <a:cxnLst/>
            <a:rect r="r" b="b" t="t" l="l"/>
            <a:pathLst>
              <a:path h="332190" w="951586">
                <a:moveTo>
                  <a:pt x="0" y="0"/>
                </a:moveTo>
                <a:lnTo>
                  <a:pt x="951585" y="0"/>
                </a:lnTo>
                <a:lnTo>
                  <a:pt x="951585" y="332190"/>
                </a:lnTo>
                <a:lnTo>
                  <a:pt x="0" y="332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true" flipV="false" rot="0">
            <a:off x="7868755" y="292601"/>
            <a:ext cx="1952021" cy="347815"/>
          </a:xfrm>
          <a:custGeom>
            <a:avLst/>
            <a:gdLst/>
            <a:ahLst/>
            <a:cxnLst/>
            <a:rect r="r" b="b" t="t" l="l"/>
            <a:pathLst>
              <a:path h="347815" w="1952021">
                <a:moveTo>
                  <a:pt x="1952021" y="0"/>
                </a:moveTo>
                <a:lnTo>
                  <a:pt x="0" y="0"/>
                </a:lnTo>
                <a:lnTo>
                  <a:pt x="0" y="347815"/>
                </a:lnTo>
                <a:lnTo>
                  <a:pt x="1952021" y="347815"/>
                </a:lnTo>
                <a:lnTo>
                  <a:pt x="195202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2354991" y="1091201"/>
            <a:ext cx="7565265" cy="1455420"/>
          </a:xfrm>
          <a:prstGeom prst="rect">
            <a:avLst/>
          </a:prstGeom>
        </p:spPr>
        <p:txBody>
          <a:bodyPr anchor="t" rtlCol="false" tIns="0" lIns="0" bIns="0" rIns="0">
            <a:spAutoFit/>
          </a:bodyPr>
          <a:lstStyle/>
          <a:p>
            <a:pPr algn="l">
              <a:lnSpc>
                <a:spcPts val="5880"/>
              </a:lnSpc>
            </a:pPr>
            <a:r>
              <a:rPr lang="en-US" sz="4200">
                <a:solidFill>
                  <a:srgbClr val="FFFFFF"/>
                </a:solidFill>
                <a:latin typeface="Press Start 2P"/>
                <a:ea typeface="Press Start 2P"/>
                <a:cs typeface="Press Start 2P"/>
                <a:sym typeface="Press Start 2P"/>
              </a:rPr>
              <a:t>CONDITIONAL</a:t>
            </a:r>
          </a:p>
          <a:p>
            <a:pPr algn="l">
              <a:lnSpc>
                <a:spcPts val="5880"/>
              </a:lnSpc>
              <a:spcBef>
                <a:spcPct val="0"/>
              </a:spcBef>
            </a:pPr>
            <a:r>
              <a:rPr lang="en-US" sz="4200">
                <a:solidFill>
                  <a:srgbClr val="FFFFFF"/>
                </a:solidFill>
                <a:latin typeface="Press Start 2P"/>
                <a:ea typeface="Press Start 2P"/>
                <a:cs typeface="Press Start 2P"/>
                <a:sym typeface="Press Start 2P"/>
              </a:rPr>
              <a:t>STATEMENTS</a:t>
            </a:r>
          </a:p>
        </p:txBody>
      </p:sp>
      <p:sp>
        <p:nvSpPr>
          <p:cNvPr name="TextBox 20" id="20"/>
          <p:cNvSpPr txBox="true"/>
          <p:nvPr/>
        </p:nvSpPr>
        <p:spPr>
          <a:xfrm rot="0">
            <a:off x="12069837" y="2958236"/>
            <a:ext cx="3546424" cy="1323691"/>
          </a:xfrm>
          <a:prstGeom prst="rect">
            <a:avLst/>
          </a:prstGeom>
        </p:spPr>
        <p:txBody>
          <a:bodyPr anchor="t" rtlCol="false" tIns="0" lIns="0" bIns="0" rIns="0">
            <a:spAutoFit/>
          </a:bodyPr>
          <a:lstStyle/>
          <a:p>
            <a:pPr algn="l">
              <a:lnSpc>
                <a:spcPts val="2618"/>
              </a:lnSpc>
            </a:pPr>
            <a:r>
              <a:rPr lang="en-US" sz="1870">
                <a:solidFill>
                  <a:srgbClr val="FFFFFF"/>
                </a:solidFill>
                <a:latin typeface="Open Sans"/>
                <a:ea typeface="Open Sans"/>
                <a:cs typeface="Open Sans"/>
                <a:sym typeface="Open Sans"/>
              </a:rPr>
              <a:t>a = 33                                              </a:t>
            </a:r>
          </a:p>
          <a:p>
            <a:pPr algn="l">
              <a:lnSpc>
                <a:spcPts val="2618"/>
              </a:lnSpc>
            </a:pPr>
            <a:r>
              <a:rPr lang="en-US" sz="1870">
                <a:solidFill>
                  <a:srgbClr val="FFFFFF"/>
                </a:solidFill>
                <a:latin typeface="Open Sans"/>
                <a:ea typeface="Open Sans"/>
                <a:cs typeface="Open Sans"/>
                <a:sym typeface="Open Sans"/>
              </a:rPr>
              <a:t>b = 200                                           </a:t>
            </a:r>
          </a:p>
          <a:p>
            <a:pPr algn="l">
              <a:lnSpc>
                <a:spcPts val="2618"/>
              </a:lnSpc>
            </a:pPr>
            <a:r>
              <a:rPr lang="en-US" sz="1870">
                <a:solidFill>
                  <a:srgbClr val="FFFFFF"/>
                </a:solidFill>
                <a:latin typeface="Open Sans"/>
                <a:ea typeface="Open Sans"/>
                <a:cs typeface="Open Sans"/>
                <a:sym typeface="Open Sans"/>
              </a:rPr>
              <a:t>if b &gt; a:                                           </a:t>
            </a:r>
          </a:p>
          <a:p>
            <a:pPr algn="l">
              <a:lnSpc>
                <a:spcPts val="2618"/>
              </a:lnSpc>
              <a:spcBef>
                <a:spcPct val="0"/>
              </a:spcBef>
            </a:pPr>
            <a:r>
              <a:rPr lang="en-US" sz="1870">
                <a:solidFill>
                  <a:srgbClr val="FFFFFF"/>
                </a:solidFill>
                <a:latin typeface="Open Sans"/>
                <a:ea typeface="Open Sans"/>
                <a:cs typeface="Open Sans"/>
                <a:sym typeface="Open Sans"/>
              </a:rPr>
              <a:t>    print("b is greater than a").      </a:t>
            </a:r>
          </a:p>
        </p:txBody>
      </p:sp>
      <p:sp>
        <p:nvSpPr>
          <p:cNvPr name="TextBox 21" id="21"/>
          <p:cNvSpPr txBox="true"/>
          <p:nvPr/>
        </p:nvSpPr>
        <p:spPr>
          <a:xfrm rot="0">
            <a:off x="2772242" y="3433206"/>
            <a:ext cx="441915" cy="267838"/>
          </a:xfrm>
          <a:prstGeom prst="rect">
            <a:avLst/>
          </a:prstGeom>
        </p:spPr>
        <p:txBody>
          <a:bodyPr anchor="t" rtlCol="false" tIns="0" lIns="0" bIns="0" rIns="0">
            <a:spAutoFit/>
          </a:bodyPr>
          <a:lstStyle/>
          <a:p>
            <a:pPr algn="ctr">
              <a:lnSpc>
                <a:spcPts val="2244"/>
              </a:lnSpc>
              <a:spcBef>
                <a:spcPct val="0"/>
              </a:spcBef>
            </a:pPr>
            <a:r>
              <a:rPr lang="en-US" b="true" sz="1603">
                <a:solidFill>
                  <a:srgbClr val="FFFFFF"/>
                </a:solidFill>
                <a:latin typeface="Open Sans Bold"/>
                <a:ea typeface="Open Sans Bold"/>
                <a:cs typeface="Open Sans Bold"/>
                <a:sym typeface="Open Sans Bold"/>
              </a:rPr>
              <a:t>01</a:t>
            </a:r>
          </a:p>
        </p:txBody>
      </p:sp>
      <p:sp>
        <p:nvSpPr>
          <p:cNvPr name="TextBox 22" id="22"/>
          <p:cNvSpPr txBox="true"/>
          <p:nvPr/>
        </p:nvSpPr>
        <p:spPr>
          <a:xfrm rot="0">
            <a:off x="2772242" y="4968538"/>
            <a:ext cx="441915" cy="267838"/>
          </a:xfrm>
          <a:prstGeom prst="rect">
            <a:avLst/>
          </a:prstGeom>
        </p:spPr>
        <p:txBody>
          <a:bodyPr anchor="t" rtlCol="false" tIns="0" lIns="0" bIns="0" rIns="0">
            <a:spAutoFit/>
          </a:bodyPr>
          <a:lstStyle/>
          <a:p>
            <a:pPr algn="ctr">
              <a:lnSpc>
                <a:spcPts val="2244"/>
              </a:lnSpc>
              <a:spcBef>
                <a:spcPct val="0"/>
              </a:spcBef>
            </a:pPr>
            <a:r>
              <a:rPr lang="en-US" b="true" sz="1603">
                <a:solidFill>
                  <a:srgbClr val="FFFFFF"/>
                </a:solidFill>
                <a:latin typeface="Open Sans Bold"/>
                <a:ea typeface="Open Sans Bold"/>
                <a:cs typeface="Open Sans Bold"/>
                <a:sym typeface="Open Sans Bold"/>
              </a:rPr>
              <a:t>02</a:t>
            </a:r>
          </a:p>
        </p:txBody>
      </p:sp>
      <p:sp>
        <p:nvSpPr>
          <p:cNvPr name="TextBox 23" id="23"/>
          <p:cNvSpPr txBox="true"/>
          <p:nvPr/>
        </p:nvSpPr>
        <p:spPr>
          <a:xfrm rot="0">
            <a:off x="2772242" y="6413101"/>
            <a:ext cx="441915" cy="267838"/>
          </a:xfrm>
          <a:prstGeom prst="rect">
            <a:avLst/>
          </a:prstGeom>
        </p:spPr>
        <p:txBody>
          <a:bodyPr anchor="t" rtlCol="false" tIns="0" lIns="0" bIns="0" rIns="0">
            <a:spAutoFit/>
          </a:bodyPr>
          <a:lstStyle/>
          <a:p>
            <a:pPr algn="ctr">
              <a:lnSpc>
                <a:spcPts val="2244"/>
              </a:lnSpc>
              <a:spcBef>
                <a:spcPct val="0"/>
              </a:spcBef>
            </a:pPr>
            <a:r>
              <a:rPr lang="en-US" b="true" sz="1603">
                <a:solidFill>
                  <a:srgbClr val="FFFFFF"/>
                </a:solidFill>
                <a:latin typeface="Open Sans Bold"/>
                <a:ea typeface="Open Sans Bold"/>
                <a:cs typeface="Open Sans Bold"/>
                <a:sym typeface="Open Sans Bold"/>
              </a:rPr>
              <a:t>03</a:t>
            </a:r>
          </a:p>
        </p:txBody>
      </p:sp>
      <p:sp>
        <p:nvSpPr>
          <p:cNvPr name="TextBox 24" id="24"/>
          <p:cNvSpPr txBox="true"/>
          <p:nvPr/>
        </p:nvSpPr>
        <p:spPr>
          <a:xfrm rot="0">
            <a:off x="3720568" y="4748315"/>
            <a:ext cx="8349270" cy="698759"/>
          </a:xfrm>
          <a:prstGeom prst="rect">
            <a:avLst/>
          </a:prstGeom>
        </p:spPr>
        <p:txBody>
          <a:bodyPr anchor="t" rtlCol="false" tIns="0" lIns="0" bIns="0" rIns="0">
            <a:spAutoFit/>
          </a:bodyPr>
          <a:lstStyle/>
          <a:p>
            <a:pPr algn="l">
              <a:lnSpc>
                <a:spcPts val="2868"/>
              </a:lnSpc>
            </a:pPr>
            <a:r>
              <a:rPr lang="en-US" sz="2048">
                <a:solidFill>
                  <a:srgbClr val="FFFFFF"/>
                </a:solidFill>
                <a:latin typeface="Open Sans"/>
                <a:ea typeface="Open Sans"/>
                <a:cs typeface="Open Sans"/>
                <a:sym typeface="Open Sans"/>
              </a:rPr>
              <a:t>elif - if previous conditions were not true, then try this condition</a:t>
            </a:r>
          </a:p>
          <a:p>
            <a:pPr algn="l">
              <a:lnSpc>
                <a:spcPts val="2868"/>
              </a:lnSpc>
              <a:spcBef>
                <a:spcPct val="0"/>
              </a:spcBef>
            </a:pPr>
            <a:r>
              <a:rPr lang="en-US" sz="2048">
                <a:solidFill>
                  <a:srgbClr val="FFFFFF"/>
                </a:solidFill>
                <a:latin typeface="Open Sans"/>
                <a:ea typeface="Open Sans"/>
                <a:cs typeface="Open Sans"/>
                <a:sym typeface="Open Sans"/>
              </a:rPr>
              <a:t>Similarly else can also be used</a:t>
            </a:r>
          </a:p>
        </p:txBody>
      </p:sp>
      <p:sp>
        <p:nvSpPr>
          <p:cNvPr name="TextBox 25" id="25"/>
          <p:cNvSpPr txBox="true"/>
          <p:nvPr/>
        </p:nvSpPr>
        <p:spPr>
          <a:xfrm rot="0">
            <a:off x="3720568" y="3212983"/>
            <a:ext cx="7389029" cy="1055107"/>
          </a:xfrm>
          <a:prstGeom prst="rect">
            <a:avLst/>
          </a:prstGeom>
        </p:spPr>
        <p:txBody>
          <a:bodyPr anchor="t" rtlCol="false" tIns="0" lIns="0" bIns="0" rIns="0">
            <a:spAutoFit/>
          </a:bodyPr>
          <a:lstStyle/>
          <a:p>
            <a:pPr algn="l">
              <a:lnSpc>
                <a:spcPts val="2868"/>
              </a:lnSpc>
            </a:pPr>
            <a:r>
              <a:rPr lang="en-US" sz="2048">
                <a:solidFill>
                  <a:srgbClr val="FFFFFF"/>
                </a:solidFill>
                <a:latin typeface="Open Sans"/>
                <a:ea typeface="Open Sans"/>
                <a:cs typeface="Open Sans"/>
                <a:sym typeface="Open Sans"/>
              </a:rPr>
              <a:t>An "if statement" is written by using the if keyword</a:t>
            </a:r>
          </a:p>
          <a:p>
            <a:pPr algn="l">
              <a:lnSpc>
                <a:spcPts val="2868"/>
              </a:lnSpc>
              <a:spcBef>
                <a:spcPct val="0"/>
              </a:spcBef>
            </a:pPr>
            <a:r>
              <a:rPr lang="en-US" sz="2048">
                <a:solidFill>
                  <a:srgbClr val="FFFFFF"/>
                </a:solidFill>
                <a:latin typeface="Open Sans"/>
                <a:ea typeface="Open Sans"/>
                <a:cs typeface="Open Sans"/>
                <a:sym typeface="Open Sans"/>
              </a:rPr>
              <a:t>Python relies on indentation (whitespace at the beginning of a line) to define scope in the code instead of brackets</a:t>
            </a:r>
          </a:p>
        </p:txBody>
      </p:sp>
      <p:sp>
        <p:nvSpPr>
          <p:cNvPr name="TextBox 26" id="26"/>
          <p:cNvSpPr txBox="true"/>
          <p:nvPr/>
        </p:nvSpPr>
        <p:spPr>
          <a:xfrm rot="0">
            <a:off x="3665195" y="6251421"/>
            <a:ext cx="7499775" cy="342410"/>
          </a:xfrm>
          <a:prstGeom prst="rect">
            <a:avLst/>
          </a:prstGeom>
        </p:spPr>
        <p:txBody>
          <a:bodyPr anchor="t" rtlCol="false" tIns="0" lIns="0" bIns="0" rIns="0">
            <a:spAutoFit/>
          </a:bodyPr>
          <a:lstStyle/>
          <a:p>
            <a:pPr algn="l">
              <a:lnSpc>
                <a:spcPts val="2868"/>
              </a:lnSpc>
              <a:spcBef>
                <a:spcPct val="0"/>
              </a:spcBef>
            </a:pPr>
            <a:r>
              <a:rPr lang="en-US" sz="2048">
                <a:solidFill>
                  <a:srgbClr val="FFFFFF"/>
                </a:solidFill>
                <a:latin typeface="Open Sans"/>
                <a:ea typeface="Open Sans"/>
                <a:cs typeface="Open Sans"/>
                <a:sym typeface="Open Sans"/>
              </a:rPr>
              <a:t>The if statements can be nested within each other</a:t>
            </a:r>
          </a:p>
        </p:txBody>
      </p:sp>
      <p:sp>
        <p:nvSpPr>
          <p:cNvPr name="TextBox 27" id="27"/>
          <p:cNvSpPr txBox="true"/>
          <p:nvPr/>
        </p:nvSpPr>
        <p:spPr>
          <a:xfrm rot="0">
            <a:off x="12069837" y="4761981"/>
            <a:ext cx="3546424" cy="1323691"/>
          </a:xfrm>
          <a:prstGeom prst="rect">
            <a:avLst/>
          </a:prstGeom>
        </p:spPr>
        <p:txBody>
          <a:bodyPr anchor="t" rtlCol="false" tIns="0" lIns="0" bIns="0" rIns="0">
            <a:spAutoFit/>
          </a:bodyPr>
          <a:lstStyle/>
          <a:p>
            <a:pPr algn="l" marL="0" indent="0" lvl="0">
              <a:lnSpc>
                <a:spcPts val="2618"/>
              </a:lnSpc>
              <a:spcBef>
                <a:spcPct val="0"/>
              </a:spcBef>
            </a:pPr>
            <a:r>
              <a:rPr lang="en-US" sz="1870">
                <a:solidFill>
                  <a:srgbClr val="FFFFFF"/>
                </a:solidFill>
                <a:latin typeface="Open Sans"/>
                <a:ea typeface="Open Sans"/>
                <a:cs typeface="Open Sans"/>
                <a:sym typeface="Open Sans"/>
              </a:rPr>
              <a:t>if b</a:t>
            </a:r>
            <a:r>
              <a:rPr lang="en-US" sz="1870" strike="noStrike" u="none">
                <a:solidFill>
                  <a:srgbClr val="FFFFFF"/>
                </a:solidFill>
                <a:latin typeface="Open Sans"/>
                <a:ea typeface="Open Sans"/>
                <a:cs typeface="Open Sans"/>
                <a:sym typeface="Open Sans"/>
              </a:rPr>
              <a:t> &gt; a:                                            </a:t>
            </a:r>
          </a:p>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    print("b</a:t>
            </a:r>
            <a:r>
              <a:rPr lang="en-US" sz="1870" strike="noStrike" u="none">
                <a:solidFill>
                  <a:srgbClr val="FFFFFF"/>
                </a:solidFill>
                <a:latin typeface="Open Sans"/>
                <a:ea typeface="Open Sans"/>
                <a:cs typeface="Open Sans"/>
                <a:sym typeface="Open Sans"/>
              </a:rPr>
              <a:t> is </a:t>
            </a:r>
            <a:r>
              <a:rPr lang="en-US" sz="1870" strike="noStrike" u="none">
                <a:solidFill>
                  <a:srgbClr val="FFFFFF"/>
                </a:solidFill>
                <a:latin typeface="Open Sans"/>
                <a:ea typeface="Open Sans"/>
                <a:cs typeface="Open Sans"/>
                <a:sym typeface="Open Sans"/>
              </a:rPr>
              <a:t>grea</a:t>
            </a:r>
            <a:r>
              <a:rPr lang="en-US" sz="1870" strike="noStrike" u="none">
                <a:solidFill>
                  <a:srgbClr val="FFFFFF"/>
                </a:solidFill>
                <a:latin typeface="Open Sans"/>
                <a:ea typeface="Open Sans"/>
                <a:cs typeface="Open Sans"/>
                <a:sym typeface="Open Sans"/>
              </a:rPr>
              <a:t>te</a:t>
            </a:r>
            <a:r>
              <a:rPr lang="en-US" sz="1870" strike="noStrike" u="none">
                <a:solidFill>
                  <a:srgbClr val="FFFFFF"/>
                </a:solidFill>
                <a:latin typeface="Open Sans"/>
                <a:ea typeface="Open Sans"/>
                <a:cs typeface="Open Sans"/>
                <a:sym typeface="Open Sans"/>
              </a:rPr>
              <a:t>r</a:t>
            </a:r>
            <a:r>
              <a:rPr lang="en-US" sz="1870" strike="noStrike" u="none">
                <a:solidFill>
                  <a:srgbClr val="FFFFFF"/>
                </a:solidFill>
                <a:latin typeface="Open Sans"/>
                <a:ea typeface="Open Sans"/>
                <a:cs typeface="Open Sans"/>
                <a:sym typeface="Open Sans"/>
              </a:rPr>
              <a:t> t</a:t>
            </a:r>
            <a:r>
              <a:rPr lang="en-US" sz="1870" strike="noStrike" u="none">
                <a:solidFill>
                  <a:srgbClr val="FFFFFF"/>
                </a:solidFill>
                <a:latin typeface="Open Sans"/>
                <a:ea typeface="Open Sans"/>
                <a:cs typeface="Open Sans"/>
                <a:sym typeface="Open Sans"/>
              </a:rPr>
              <a:t>han</a:t>
            </a:r>
            <a:r>
              <a:rPr lang="en-US" sz="1870" strike="noStrike" u="none">
                <a:solidFill>
                  <a:srgbClr val="FFFFFF"/>
                </a:solidFill>
                <a:latin typeface="Open Sans"/>
                <a:ea typeface="Open Sans"/>
                <a:cs typeface="Open Sans"/>
                <a:sym typeface="Open Sans"/>
              </a:rPr>
              <a:t> </a:t>
            </a:r>
            <a:r>
              <a:rPr lang="en-US" sz="1870" strike="noStrike" u="none">
                <a:solidFill>
                  <a:srgbClr val="FFFFFF"/>
                </a:solidFill>
                <a:latin typeface="Open Sans"/>
                <a:ea typeface="Open Sans"/>
                <a:cs typeface="Open Sans"/>
                <a:sym typeface="Open Sans"/>
              </a:rPr>
              <a:t>a")       </a:t>
            </a:r>
          </a:p>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elif a</a:t>
            </a:r>
            <a:r>
              <a:rPr lang="en-US" sz="1870" strike="noStrike" u="none">
                <a:solidFill>
                  <a:srgbClr val="FFFFFF"/>
                </a:solidFill>
                <a:latin typeface="Open Sans"/>
                <a:ea typeface="Open Sans"/>
                <a:cs typeface="Open Sans"/>
                <a:sym typeface="Open Sans"/>
              </a:rPr>
              <a:t> </a:t>
            </a:r>
            <a:r>
              <a:rPr lang="en-US" sz="1870" strike="noStrike" u="none">
                <a:solidFill>
                  <a:srgbClr val="FFFFFF"/>
                </a:solidFill>
                <a:latin typeface="Open Sans"/>
                <a:ea typeface="Open Sans"/>
                <a:cs typeface="Open Sans"/>
                <a:sym typeface="Open Sans"/>
              </a:rPr>
              <a:t>==</a:t>
            </a:r>
            <a:r>
              <a:rPr lang="en-US" sz="1870" strike="noStrike" u="none">
                <a:solidFill>
                  <a:srgbClr val="FFFFFF"/>
                </a:solidFill>
                <a:latin typeface="Open Sans"/>
                <a:ea typeface="Open Sans"/>
                <a:cs typeface="Open Sans"/>
                <a:sym typeface="Open Sans"/>
              </a:rPr>
              <a:t> </a:t>
            </a:r>
            <a:r>
              <a:rPr lang="en-US" sz="1870" strike="noStrike" u="none">
                <a:solidFill>
                  <a:srgbClr val="FFFFFF"/>
                </a:solidFill>
                <a:latin typeface="Open Sans"/>
                <a:ea typeface="Open Sans"/>
                <a:cs typeface="Open Sans"/>
                <a:sym typeface="Open Sans"/>
              </a:rPr>
              <a:t>b:                                       </a:t>
            </a:r>
          </a:p>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    print("a</a:t>
            </a:r>
            <a:r>
              <a:rPr lang="en-US" sz="1870" strike="noStrike" u="none">
                <a:solidFill>
                  <a:srgbClr val="FFFFFF"/>
                </a:solidFill>
                <a:latin typeface="Open Sans"/>
                <a:ea typeface="Open Sans"/>
                <a:cs typeface="Open Sans"/>
                <a:sym typeface="Open Sans"/>
              </a:rPr>
              <a:t> </a:t>
            </a:r>
            <a:r>
              <a:rPr lang="en-US" sz="1870" strike="noStrike" u="none">
                <a:solidFill>
                  <a:srgbClr val="FFFFFF"/>
                </a:solidFill>
                <a:latin typeface="Open Sans"/>
                <a:ea typeface="Open Sans"/>
                <a:cs typeface="Open Sans"/>
                <a:sym typeface="Open Sans"/>
              </a:rPr>
              <a:t>and</a:t>
            </a:r>
            <a:r>
              <a:rPr lang="en-US" sz="1870" strike="noStrike" u="none">
                <a:solidFill>
                  <a:srgbClr val="FFFFFF"/>
                </a:solidFill>
                <a:latin typeface="Open Sans"/>
                <a:ea typeface="Open Sans"/>
                <a:cs typeface="Open Sans"/>
                <a:sym typeface="Open Sans"/>
              </a:rPr>
              <a:t> </a:t>
            </a:r>
            <a:r>
              <a:rPr lang="en-US" sz="1870" strike="noStrike" u="none">
                <a:solidFill>
                  <a:srgbClr val="FFFFFF"/>
                </a:solidFill>
                <a:latin typeface="Open Sans"/>
                <a:ea typeface="Open Sans"/>
                <a:cs typeface="Open Sans"/>
                <a:sym typeface="Open Sans"/>
              </a:rPr>
              <a:t>b</a:t>
            </a:r>
            <a:r>
              <a:rPr lang="en-US" sz="1870" strike="noStrike" u="none">
                <a:solidFill>
                  <a:srgbClr val="FFFFFF"/>
                </a:solidFill>
                <a:latin typeface="Open Sans"/>
                <a:ea typeface="Open Sans"/>
                <a:cs typeface="Open Sans"/>
                <a:sym typeface="Open Sans"/>
              </a:rPr>
              <a:t> </a:t>
            </a:r>
            <a:r>
              <a:rPr lang="en-US" sz="1870" strike="noStrike" u="none">
                <a:solidFill>
                  <a:srgbClr val="FFFFFF"/>
                </a:solidFill>
                <a:latin typeface="Open Sans"/>
                <a:ea typeface="Open Sans"/>
                <a:cs typeface="Open Sans"/>
                <a:sym typeface="Open Sans"/>
              </a:rPr>
              <a:t>are</a:t>
            </a:r>
            <a:r>
              <a:rPr lang="en-US" sz="1870" strike="noStrike" u="none">
                <a:solidFill>
                  <a:srgbClr val="FFFFFF"/>
                </a:solidFill>
                <a:latin typeface="Open Sans"/>
                <a:ea typeface="Open Sans"/>
                <a:cs typeface="Open Sans"/>
                <a:sym typeface="Open Sans"/>
              </a:rPr>
              <a:t> </a:t>
            </a:r>
            <a:r>
              <a:rPr lang="en-US" sz="1870" strike="noStrike" u="none">
                <a:solidFill>
                  <a:srgbClr val="FFFFFF"/>
                </a:solidFill>
                <a:latin typeface="Open Sans"/>
                <a:ea typeface="Open Sans"/>
                <a:cs typeface="Open Sans"/>
                <a:sym typeface="Open Sans"/>
              </a:rPr>
              <a:t>equal")         </a:t>
            </a:r>
          </a:p>
        </p:txBody>
      </p:sp>
      <p:sp>
        <p:nvSpPr>
          <p:cNvPr name="TextBox 28" id="28"/>
          <p:cNvSpPr txBox="true"/>
          <p:nvPr/>
        </p:nvSpPr>
        <p:spPr>
          <a:xfrm rot="0">
            <a:off x="12069837" y="6513682"/>
            <a:ext cx="5133951" cy="1323691"/>
          </a:xfrm>
          <a:prstGeom prst="rect">
            <a:avLst/>
          </a:prstGeom>
        </p:spPr>
        <p:txBody>
          <a:bodyPr anchor="t" rtlCol="false" tIns="0" lIns="0" bIns="0" rIns="0">
            <a:spAutoFit/>
          </a:bodyPr>
          <a:lstStyle/>
          <a:p>
            <a:pPr algn="l" marL="0" indent="0" lvl="0">
              <a:lnSpc>
                <a:spcPts val="2618"/>
              </a:lnSpc>
              <a:spcBef>
                <a:spcPct val="0"/>
              </a:spcBef>
            </a:pPr>
            <a:r>
              <a:rPr lang="en-US" sz="1870">
                <a:solidFill>
                  <a:srgbClr val="FFFFFF"/>
                </a:solidFill>
                <a:latin typeface="Open Sans"/>
                <a:ea typeface="Open Sans"/>
                <a:cs typeface="Open Sans"/>
                <a:sym typeface="Open Sans"/>
              </a:rPr>
              <a:t>if </a:t>
            </a:r>
            <a:r>
              <a:rPr lang="en-US" sz="1870" strike="noStrike" u="none">
                <a:solidFill>
                  <a:srgbClr val="FFFFFF"/>
                </a:solidFill>
                <a:latin typeface="Open Sans"/>
                <a:ea typeface="Open Sans"/>
                <a:cs typeface="Open Sans"/>
                <a:sym typeface="Open Sans"/>
              </a:rPr>
              <a:t>x &gt; 10:                                           </a:t>
            </a:r>
          </a:p>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    p</a:t>
            </a:r>
            <a:r>
              <a:rPr lang="en-US" sz="1870" strike="noStrike" u="none">
                <a:solidFill>
                  <a:srgbClr val="FFFFFF"/>
                </a:solidFill>
                <a:latin typeface="Open Sans"/>
                <a:ea typeface="Open Sans"/>
                <a:cs typeface="Open Sans"/>
                <a:sym typeface="Open Sans"/>
              </a:rPr>
              <a:t>ri</a:t>
            </a:r>
            <a:r>
              <a:rPr lang="en-US" sz="1870" strike="noStrike" u="none">
                <a:solidFill>
                  <a:srgbClr val="FFFFFF"/>
                </a:solidFill>
                <a:latin typeface="Open Sans"/>
                <a:ea typeface="Open Sans"/>
                <a:cs typeface="Open Sans"/>
                <a:sym typeface="Open Sans"/>
              </a:rPr>
              <a:t>nt("A</a:t>
            </a:r>
            <a:r>
              <a:rPr lang="en-US" sz="1870" strike="noStrike" u="none">
                <a:solidFill>
                  <a:srgbClr val="FFFFFF"/>
                </a:solidFill>
                <a:latin typeface="Open Sans"/>
                <a:ea typeface="Open Sans"/>
                <a:cs typeface="Open Sans"/>
                <a:sym typeface="Open Sans"/>
              </a:rPr>
              <a:t>b</a:t>
            </a:r>
            <a:r>
              <a:rPr lang="en-US" sz="1870" strike="noStrike" u="none">
                <a:solidFill>
                  <a:srgbClr val="FFFFFF"/>
                </a:solidFill>
                <a:latin typeface="Open Sans"/>
                <a:ea typeface="Open Sans"/>
                <a:cs typeface="Open Sans"/>
                <a:sym typeface="Open Sans"/>
              </a:rPr>
              <a:t>ov</a:t>
            </a:r>
            <a:r>
              <a:rPr lang="en-US" sz="1870" strike="noStrike" u="none">
                <a:solidFill>
                  <a:srgbClr val="FFFFFF"/>
                </a:solidFill>
                <a:latin typeface="Open Sans"/>
                <a:ea typeface="Open Sans"/>
                <a:cs typeface="Open Sans"/>
                <a:sym typeface="Open Sans"/>
              </a:rPr>
              <a:t>e </a:t>
            </a:r>
            <a:r>
              <a:rPr lang="en-US" sz="1870" strike="noStrike" u="none">
                <a:solidFill>
                  <a:srgbClr val="FFFFFF"/>
                </a:solidFill>
                <a:latin typeface="Open Sans"/>
                <a:ea typeface="Open Sans"/>
                <a:cs typeface="Open Sans"/>
                <a:sym typeface="Open Sans"/>
              </a:rPr>
              <a:t>ten,")                    </a:t>
            </a:r>
          </a:p>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    i</a:t>
            </a:r>
            <a:r>
              <a:rPr lang="en-US" sz="1870" strike="noStrike" u="none">
                <a:solidFill>
                  <a:srgbClr val="FFFFFF"/>
                </a:solidFill>
                <a:latin typeface="Open Sans"/>
                <a:ea typeface="Open Sans"/>
                <a:cs typeface="Open Sans"/>
                <a:sym typeface="Open Sans"/>
              </a:rPr>
              <a:t>f</a:t>
            </a:r>
            <a:r>
              <a:rPr lang="en-US" sz="1870" strike="noStrike" u="none">
                <a:solidFill>
                  <a:srgbClr val="FFFFFF"/>
                </a:solidFill>
                <a:latin typeface="Open Sans"/>
                <a:ea typeface="Open Sans"/>
                <a:cs typeface="Open Sans"/>
                <a:sym typeface="Open Sans"/>
              </a:rPr>
              <a:t> x &gt; 20 and x&lt;100:                   </a:t>
            </a:r>
          </a:p>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        print("Between 20 and 100")</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4DAA49"/>
        </a:solidFill>
      </p:bgPr>
    </p:bg>
    <p:spTree>
      <p:nvGrpSpPr>
        <p:cNvPr id="1" name=""/>
        <p:cNvGrpSpPr/>
        <p:nvPr/>
      </p:nvGrpSpPr>
      <p:grpSpPr>
        <a:xfrm>
          <a:off x="0" y="0"/>
          <a:ext cx="0" cy="0"/>
          <a:chOff x="0" y="0"/>
          <a:chExt cx="0" cy="0"/>
        </a:xfrm>
      </p:grpSpPr>
      <p:sp>
        <p:nvSpPr>
          <p:cNvPr name="Freeform 2" id="2"/>
          <p:cNvSpPr/>
          <p:nvPr/>
        </p:nvSpPr>
        <p:spPr>
          <a:xfrm flipH="false" flipV="false" rot="0">
            <a:off x="-180975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640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78255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691343" y="3080264"/>
            <a:ext cx="603713" cy="60371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3F1E"/>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2691343" y="4769725"/>
            <a:ext cx="603713" cy="60371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9316"/>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2691343" y="6214287"/>
            <a:ext cx="603713" cy="60371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61D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4" id="14"/>
          <p:cNvSpPr/>
          <p:nvPr/>
        </p:nvSpPr>
        <p:spPr>
          <a:xfrm flipH="false" flipV="false" rot="0">
            <a:off x="-417805" y="393385"/>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7022813" y="4959233"/>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5435287" y="640416"/>
            <a:ext cx="1924760" cy="671916"/>
          </a:xfrm>
          <a:custGeom>
            <a:avLst/>
            <a:gdLst/>
            <a:ahLst/>
            <a:cxnLst/>
            <a:rect r="r" b="b" t="t" l="l"/>
            <a:pathLst>
              <a:path h="671916" w="1924760">
                <a:moveTo>
                  <a:pt x="0" y="0"/>
                </a:moveTo>
                <a:lnTo>
                  <a:pt x="1924760" y="0"/>
                </a:lnTo>
                <a:lnTo>
                  <a:pt x="1924760" y="671916"/>
                </a:lnTo>
                <a:lnTo>
                  <a:pt x="0" y="6719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555370" y="3470934"/>
            <a:ext cx="951586" cy="332190"/>
          </a:xfrm>
          <a:custGeom>
            <a:avLst/>
            <a:gdLst/>
            <a:ahLst/>
            <a:cxnLst/>
            <a:rect r="r" b="b" t="t" l="l"/>
            <a:pathLst>
              <a:path h="332190" w="951586">
                <a:moveTo>
                  <a:pt x="0" y="0"/>
                </a:moveTo>
                <a:lnTo>
                  <a:pt x="951585" y="0"/>
                </a:lnTo>
                <a:lnTo>
                  <a:pt x="951585" y="332190"/>
                </a:lnTo>
                <a:lnTo>
                  <a:pt x="0" y="332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true" flipV="false" rot="0">
            <a:off x="7868755" y="292601"/>
            <a:ext cx="1952021" cy="347815"/>
          </a:xfrm>
          <a:custGeom>
            <a:avLst/>
            <a:gdLst/>
            <a:ahLst/>
            <a:cxnLst/>
            <a:rect r="r" b="b" t="t" l="l"/>
            <a:pathLst>
              <a:path h="347815" w="1952021">
                <a:moveTo>
                  <a:pt x="1952021" y="0"/>
                </a:moveTo>
                <a:lnTo>
                  <a:pt x="0" y="0"/>
                </a:lnTo>
                <a:lnTo>
                  <a:pt x="0" y="347815"/>
                </a:lnTo>
                <a:lnTo>
                  <a:pt x="1952021" y="347815"/>
                </a:lnTo>
                <a:lnTo>
                  <a:pt x="195202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2354991" y="1091201"/>
            <a:ext cx="7565265" cy="712470"/>
          </a:xfrm>
          <a:prstGeom prst="rect">
            <a:avLst/>
          </a:prstGeom>
        </p:spPr>
        <p:txBody>
          <a:bodyPr anchor="t" rtlCol="false" tIns="0" lIns="0" bIns="0" rIns="0">
            <a:spAutoFit/>
          </a:bodyPr>
          <a:lstStyle/>
          <a:p>
            <a:pPr algn="l">
              <a:lnSpc>
                <a:spcPts val="5880"/>
              </a:lnSpc>
              <a:spcBef>
                <a:spcPct val="0"/>
              </a:spcBef>
            </a:pPr>
            <a:r>
              <a:rPr lang="en-US" sz="4200">
                <a:solidFill>
                  <a:srgbClr val="FFFFFF"/>
                </a:solidFill>
                <a:latin typeface="Press Start 2P"/>
                <a:ea typeface="Press Start 2P"/>
                <a:cs typeface="Press Start 2P"/>
                <a:sym typeface="Press Start 2P"/>
              </a:rPr>
              <a:t>LOOPS</a:t>
            </a:r>
          </a:p>
        </p:txBody>
      </p:sp>
      <p:sp>
        <p:nvSpPr>
          <p:cNvPr name="TextBox 20" id="20"/>
          <p:cNvSpPr txBox="true"/>
          <p:nvPr/>
        </p:nvSpPr>
        <p:spPr>
          <a:xfrm rot="0">
            <a:off x="11888862" y="2061469"/>
            <a:ext cx="3546424" cy="1985481"/>
          </a:xfrm>
          <a:prstGeom prst="rect">
            <a:avLst/>
          </a:prstGeom>
        </p:spPr>
        <p:txBody>
          <a:bodyPr anchor="t" rtlCol="false" tIns="0" lIns="0" bIns="0" rIns="0">
            <a:spAutoFit/>
          </a:bodyPr>
          <a:lstStyle/>
          <a:p>
            <a:pPr algn="l">
              <a:lnSpc>
                <a:spcPts val="2618"/>
              </a:lnSpc>
            </a:pPr>
            <a:r>
              <a:rPr lang="en-US" sz="1870">
                <a:solidFill>
                  <a:srgbClr val="FFFFFF"/>
                </a:solidFill>
                <a:latin typeface="Open Sans"/>
                <a:ea typeface="Open Sans"/>
                <a:cs typeface="Open Sans"/>
                <a:sym typeface="Open Sans"/>
              </a:rPr>
              <a:t>i = 1                                                </a:t>
            </a:r>
          </a:p>
          <a:p>
            <a:pPr algn="l">
              <a:lnSpc>
                <a:spcPts val="2618"/>
              </a:lnSpc>
            </a:pPr>
            <a:r>
              <a:rPr lang="en-US" sz="1870">
                <a:solidFill>
                  <a:srgbClr val="FFFFFF"/>
                </a:solidFill>
                <a:latin typeface="Open Sans"/>
                <a:ea typeface="Open Sans"/>
                <a:cs typeface="Open Sans"/>
                <a:sym typeface="Open Sans"/>
              </a:rPr>
              <a:t>while i &lt; 6:                                    </a:t>
            </a:r>
          </a:p>
          <a:p>
            <a:pPr algn="l">
              <a:lnSpc>
                <a:spcPts val="2618"/>
              </a:lnSpc>
            </a:pPr>
            <a:r>
              <a:rPr lang="en-US" sz="1870">
                <a:solidFill>
                  <a:srgbClr val="FFFFFF"/>
                </a:solidFill>
                <a:latin typeface="Open Sans"/>
                <a:ea typeface="Open Sans"/>
                <a:cs typeface="Open Sans"/>
                <a:sym typeface="Open Sans"/>
              </a:rPr>
              <a:t>    print(i)                                       </a:t>
            </a:r>
          </a:p>
          <a:p>
            <a:pPr algn="l">
              <a:lnSpc>
                <a:spcPts val="2618"/>
              </a:lnSpc>
            </a:pPr>
            <a:r>
              <a:rPr lang="en-US" sz="1870">
                <a:solidFill>
                  <a:srgbClr val="FFFFFF"/>
                </a:solidFill>
                <a:latin typeface="Open Sans"/>
                <a:ea typeface="Open Sans"/>
                <a:cs typeface="Open Sans"/>
                <a:sym typeface="Open Sans"/>
              </a:rPr>
              <a:t>    if i == 3:                                     </a:t>
            </a:r>
          </a:p>
          <a:p>
            <a:pPr algn="l">
              <a:lnSpc>
                <a:spcPts val="2618"/>
              </a:lnSpc>
            </a:pPr>
            <a:r>
              <a:rPr lang="en-US" sz="1870">
                <a:solidFill>
                  <a:srgbClr val="FFFFFF"/>
                </a:solidFill>
                <a:latin typeface="Open Sans"/>
                <a:ea typeface="Open Sans"/>
                <a:cs typeface="Open Sans"/>
                <a:sym typeface="Open Sans"/>
              </a:rPr>
              <a:t>        break                                    </a:t>
            </a:r>
          </a:p>
          <a:p>
            <a:pPr algn="l">
              <a:lnSpc>
                <a:spcPts val="2618"/>
              </a:lnSpc>
              <a:spcBef>
                <a:spcPct val="0"/>
              </a:spcBef>
            </a:pPr>
            <a:r>
              <a:rPr lang="en-US" sz="1870">
                <a:solidFill>
                  <a:srgbClr val="FFFFFF"/>
                </a:solidFill>
                <a:latin typeface="Open Sans"/>
                <a:ea typeface="Open Sans"/>
                <a:cs typeface="Open Sans"/>
                <a:sym typeface="Open Sans"/>
              </a:rPr>
              <a:t>    i += 1                                         </a:t>
            </a:r>
          </a:p>
        </p:txBody>
      </p:sp>
      <p:sp>
        <p:nvSpPr>
          <p:cNvPr name="TextBox 21" id="21"/>
          <p:cNvSpPr txBox="true"/>
          <p:nvPr/>
        </p:nvSpPr>
        <p:spPr>
          <a:xfrm rot="0">
            <a:off x="2772242" y="3233914"/>
            <a:ext cx="441915" cy="267838"/>
          </a:xfrm>
          <a:prstGeom prst="rect">
            <a:avLst/>
          </a:prstGeom>
        </p:spPr>
        <p:txBody>
          <a:bodyPr anchor="t" rtlCol="false" tIns="0" lIns="0" bIns="0" rIns="0">
            <a:spAutoFit/>
          </a:bodyPr>
          <a:lstStyle/>
          <a:p>
            <a:pPr algn="ctr">
              <a:lnSpc>
                <a:spcPts val="2244"/>
              </a:lnSpc>
              <a:spcBef>
                <a:spcPct val="0"/>
              </a:spcBef>
            </a:pPr>
            <a:r>
              <a:rPr lang="en-US" b="true" sz="1603">
                <a:solidFill>
                  <a:srgbClr val="FFFFFF"/>
                </a:solidFill>
                <a:latin typeface="Open Sans Bold"/>
                <a:ea typeface="Open Sans Bold"/>
                <a:cs typeface="Open Sans Bold"/>
                <a:sym typeface="Open Sans Bold"/>
              </a:rPr>
              <a:t>01</a:t>
            </a:r>
          </a:p>
        </p:txBody>
      </p:sp>
      <p:sp>
        <p:nvSpPr>
          <p:cNvPr name="TextBox 22" id="22"/>
          <p:cNvSpPr txBox="true"/>
          <p:nvPr/>
        </p:nvSpPr>
        <p:spPr>
          <a:xfrm rot="0">
            <a:off x="2772242" y="4923375"/>
            <a:ext cx="441915" cy="267838"/>
          </a:xfrm>
          <a:prstGeom prst="rect">
            <a:avLst/>
          </a:prstGeom>
        </p:spPr>
        <p:txBody>
          <a:bodyPr anchor="t" rtlCol="false" tIns="0" lIns="0" bIns="0" rIns="0">
            <a:spAutoFit/>
          </a:bodyPr>
          <a:lstStyle/>
          <a:p>
            <a:pPr algn="ctr">
              <a:lnSpc>
                <a:spcPts val="2244"/>
              </a:lnSpc>
              <a:spcBef>
                <a:spcPct val="0"/>
              </a:spcBef>
            </a:pPr>
            <a:r>
              <a:rPr lang="en-US" b="true" sz="1603">
                <a:solidFill>
                  <a:srgbClr val="FFFFFF"/>
                </a:solidFill>
                <a:latin typeface="Open Sans Bold"/>
                <a:ea typeface="Open Sans Bold"/>
                <a:cs typeface="Open Sans Bold"/>
                <a:sym typeface="Open Sans Bold"/>
              </a:rPr>
              <a:t>02</a:t>
            </a:r>
          </a:p>
        </p:txBody>
      </p:sp>
      <p:sp>
        <p:nvSpPr>
          <p:cNvPr name="TextBox 23" id="23"/>
          <p:cNvSpPr txBox="true"/>
          <p:nvPr/>
        </p:nvSpPr>
        <p:spPr>
          <a:xfrm rot="0">
            <a:off x="2772242" y="6367937"/>
            <a:ext cx="441915" cy="267838"/>
          </a:xfrm>
          <a:prstGeom prst="rect">
            <a:avLst/>
          </a:prstGeom>
        </p:spPr>
        <p:txBody>
          <a:bodyPr anchor="t" rtlCol="false" tIns="0" lIns="0" bIns="0" rIns="0">
            <a:spAutoFit/>
          </a:bodyPr>
          <a:lstStyle/>
          <a:p>
            <a:pPr algn="ctr">
              <a:lnSpc>
                <a:spcPts val="2244"/>
              </a:lnSpc>
              <a:spcBef>
                <a:spcPct val="0"/>
              </a:spcBef>
            </a:pPr>
            <a:r>
              <a:rPr lang="en-US" b="true" sz="1603">
                <a:solidFill>
                  <a:srgbClr val="FFFFFF"/>
                </a:solidFill>
                <a:latin typeface="Open Sans Bold"/>
                <a:ea typeface="Open Sans Bold"/>
                <a:cs typeface="Open Sans Bold"/>
                <a:sym typeface="Open Sans Bold"/>
              </a:rPr>
              <a:t>03</a:t>
            </a:r>
          </a:p>
        </p:txBody>
      </p:sp>
      <p:sp>
        <p:nvSpPr>
          <p:cNvPr name="TextBox 24" id="24"/>
          <p:cNvSpPr txBox="true"/>
          <p:nvPr/>
        </p:nvSpPr>
        <p:spPr>
          <a:xfrm rot="0">
            <a:off x="3720568" y="4693627"/>
            <a:ext cx="7499775" cy="1055107"/>
          </a:xfrm>
          <a:prstGeom prst="rect">
            <a:avLst/>
          </a:prstGeom>
        </p:spPr>
        <p:txBody>
          <a:bodyPr anchor="t" rtlCol="false" tIns="0" lIns="0" bIns="0" rIns="0">
            <a:spAutoFit/>
          </a:bodyPr>
          <a:lstStyle/>
          <a:p>
            <a:pPr algn="l">
              <a:lnSpc>
                <a:spcPts val="2868"/>
              </a:lnSpc>
              <a:spcBef>
                <a:spcPct val="0"/>
              </a:spcBef>
            </a:pPr>
            <a:r>
              <a:rPr lang="en-US" sz="2048">
                <a:solidFill>
                  <a:srgbClr val="FFFFFF"/>
                </a:solidFill>
                <a:latin typeface="Open Sans"/>
                <a:ea typeface="Open Sans"/>
                <a:cs typeface="Open Sans"/>
                <a:sym typeface="Open Sans"/>
              </a:rPr>
              <a:t>The range() function returns a sequence of numbers, starting from 0 by default, and increments by 1 (by default), and ends at a specified number, until specified otherwise</a:t>
            </a:r>
          </a:p>
        </p:txBody>
      </p:sp>
      <p:sp>
        <p:nvSpPr>
          <p:cNvPr name="TextBox 25" id="25"/>
          <p:cNvSpPr txBox="true"/>
          <p:nvPr/>
        </p:nvSpPr>
        <p:spPr>
          <a:xfrm rot="0">
            <a:off x="3674224" y="2985218"/>
            <a:ext cx="7389029" cy="698759"/>
          </a:xfrm>
          <a:prstGeom prst="rect">
            <a:avLst/>
          </a:prstGeom>
        </p:spPr>
        <p:txBody>
          <a:bodyPr anchor="t" rtlCol="false" tIns="0" lIns="0" bIns="0" rIns="0">
            <a:spAutoFit/>
          </a:bodyPr>
          <a:lstStyle/>
          <a:p>
            <a:pPr algn="l">
              <a:lnSpc>
                <a:spcPts val="2868"/>
              </a:lnSpc>
              <a:spcBef>
                <a:spcPct val="0"/>
              </a:spcBef>
            </a:pPr>
            <a:r>
              <a:rPr lang="en-US" sz="2048">
                <a:solidFill>
                  <a:srgbClr val="FFFFFF"/>
                </a:solidFill>
                <a:latin typeface="Open Sans"/>
                <a:ea typeface="Open Sans"/>
                <a:cs typeface="Open Sans"/>
                <a:sym typeface="Open Sans"/>
              </a:rPr>
              <a:t>With the while loop we can execute a set of statements as long as a condition is true</a:t>
            </a:r>
          </a:p>
        </p:txBody>
      </p:sp>
      <p:sp>
        <p:nvSpPr>
          <p:cNvPr name="TextBox 26" id="26"/>
          <p:cNvSpPr txBox="true"/>
          <p:nvPr/>
        </p:nvSpPr>
        <p:spPr>
          <a:xfrm rot="0">
            <a:off x="3665195" y="6210196"/>
            <a:ext cx="7499775" cy="698759"/>
          </a:xfrm>
          <a:prstGeom prst="rect">
            <a:avLst/>
          </a:prstGeom>
        </p:spPr>
        <p:txBody>
          <a:bodyPr anchor="t" rtlCol="false" tIns="0" lIns="0" bIns="0" rIns="0">
            <a:spAutoFit/>
          </a:bodyPr>
          <a:lstStyle/>
          <a:p>
            <a:pPr algn="l">
              <a:lnSpc>
                <a:spcPts val="2868"/>
              </a:lnSpc>
              <a:spcBef>
                <a:spcPct val="0"/>
              </a:spcBef>
            </a:pPr>
            <a:r>
              <a:rPr lang="en-US" sz="2048">
                <a:solidFill>
                  <a:srgbClr val="FFFFFF"/>
                </a:solidFill>
                <a:latin typeface="Open Sans"/>
                <a:ea typeface="Open Sans"/>
                <a:cs typeface="Open Sans"/>
                <a:sym typeface="Open Sans"/>
              </a:rPr>
              <a:t>A for loop is also used for iterating over a sequence (that is either a list, a tuple, a dictionary, a set, or a string)</a:t>
            </a:r>
          </a:p>
        </p:txBody>
      </p:sp>
      <p:sp>
        <p:nvSpPr>
          <p:cNvPr name="TextBox 27" id="27"/>
          <p:cNvSpPr txBox="true"/>
          <p:nvPr/>
        </p:nvSpPr>
        <p:spPr>
          <a:xfrm rot="0">
            <a:off x="11888862" y="4684102"/>
            <a:ext cx="3777950" cy="661902"/>
          </a:xfrm>
          <a:prstGeom prst="rect">
            <a:avLst/>
          </a:prstGeom>
        </p:spPr>
        <p:txBody>
          <a:bodyPr anchor="t" rtlCol="false" tIns="0" lIns="0" bIns="0" rIns="0">
            <a:spAutoFit/>
          </a:bodyPr>
          <a:lstStyle/>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for x in range(2, 30, 5):                </a:t>
            </a:r>
          </a:p>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    </a:t>
            </a:r>
            <a:r>
              <a:rPr lang="en-US" sz="1870" strike="noStrike" u="none">
                <a:solidFill>
                  <a:srgbClr val="FFFFFF"/>
                </a:solidFill>
                <a:latin typeface="Open Sans"/>
                <a:ea typeface="Open Sans"/>
                <a:cs typeface="Open Sans"/>
                <a:sym typeface="Open Sans"/>
              </a:rPr>
              <a:t>p</a:t>
            </a:r>
            <a:r>
              <a:rPr lang="en-US" sz="1870" strike="noStrike" u="none">
                <a:solidFill>
                  <a:srgbClr val="FFFFFF"/>
                </a:solidFill>
                <a:latin typeface="Open Sans"/>
                <a:ea typeface="Open Sans"/>
                <a:cs typeface="Open Sans"/>
                <a:sym typeface="Open Sans"/>
              </a:rPr>
              <a:t>r</a:t>
            </a:r>
            <a:r>
              <a:rPr lang="en-US" sz="1870" strike="noStrike" u="none">
                <a:solidFill>
                  <a:srgbClr val="FFFFFF"/>
                </a:solidFill>
                <a:latin typeface="Open Sans"/>
                <a:ea typeface="Open Sans"/>
                <a:cs typeface="Open Sans"/>
                <a:sym typeface="Open Sans"/>
              </a:rPr>
              <a:t>int</a:t>
            </a:r>
            <a:r>
              <a:rPr lang="en-US" sz="1870" strike="noStrike" u="none">
                <a:solidFill>
                  <a:srgbClr val="FFFFFF"/>
                </a:solidFill>
                <a:latin typeface="Open Sans"/>
                <a:ea typeface="Open Sans"/>
                <a:cs typeface="Open Sans"/>
                <a:sym typeface="Open Sans"/>
              </a:rPr>
              <a:t>(</a:t>
            </a:r>
            <a:r>
              <a:rPr lang="en-US" sz="1870" strike="noStrike" u="none">
                <a:solidFill>
                  <a:srgbClr val="FFFFFF"/>
                </a:solidFill>
                <a:latin typeface="Open Sans"/>
                <a:ea typeface="Open Sans"/>
                <a:cs typeface="Open Sans"/>
                <a:sym typeface="Open Sans"/>
              </a:rPr>
              <a:t>x</a:t>
            </a:r>
            <a:r>
              <a:rPr lang="en-US" sz="1870" strike="noStrike" u="none">
                <a:solidFill>
                  <a:srgbClr val="FFFFFF"/>
                </a:solidFill>
                <a:latin typeface="Open Sans"/>
                <a:ea typeface="Open Sans"/>
                <a:cs typeface="Open Sans"/>
                <a:sym typeface="Open Sans"/>
              </a:rPr>
              <a:t>)                                       </a:t>
            </a:r>
          </a:p>
        </p:txBody>
      </p:sp>
      <p:sp>
        <p:nvSpPr>
          <p:cNvPr name="TextBox 28" id="28"/>
          <p:cNvSpPr txBox="true"/>
          <p:nvPr/>
        </p:nvSpPr>
        <p:spPr>
          <a:xfrm rot="0">
            <a:off x="11888862" y="6128635"/>
            <a:ext cx="3546424" cy="1323691"/>
          </a:xfrm>
          <a:prstGeom prst="rect">
            <a:avLst/>
          </a:prstGeom>
        </p:spPr>
        <p:txBody>
          <a:bodyPr anchor="t" rtlCol="false" tIns="0" lIns="0" bIns="0" rIns="0">
            <a:spAutoFit/>
          </a:bodyPr>
          <a:lstStyle/>
          <a:p>
            <a:pPr algn="l" marL="0" indent="0" lvl="0">
              <a:lnSpc>
                <a:spcPts val="2618"/>
              </a:lnSpc>
              <a:spcBef>
                <a:spcPct val="0"/>
              </a:spcBef>
            </a:pPr>
            <a:r>
              <a:rPr lang="en-US" sz="1870">
                <a:solidFill>
                  <a:srgbClr val="FFFFFF"/>
                </a:solidFill>
                <a:latin typeface="Open Sans"/>
                <a:ea typeface="Open Sans"/>
                <a:cs typeface="Open Sans"/>
                <a:sym typeface="Open Sans"/>
              </a:rPr>
              <a:t>adj</a:t>
            </a:r>
            <a:r>
              <a:rPr lang="en-US" sz="1870" strike="noStrike" u="none">
                <a:solidFill>
                  <a:srgbClr val="FFFFFF"/>
                </a:solidFill>
                <a:latin typeface="Open Sans"/>
                <a:ea typeface="Open Sans"/>
                <a:cs typeface="Open Sans"/>
                <a:sym typeface="Open Sans"/>
              </a:rPr>
              <a:t> = ["red", "big", "tasty"]           </a:t>
            </a:r>
          </a:p>
          <a:p>
            <a:pPr algn="l" marL="0" indent="0" lvl="0">
              <a:lnSpc>
                <a:spcPts val="2618"/>
              </a:lnSpc>
              <a:spcBef>
                <a:spcPct val="0"/>
              </a:spcBef>
            </a:pPr>
          </a:p>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fo</a:t>
            </a:r>
            <a:r>
              <a:rPr lang="en-US" sz="1870" strike="noStrike" u="none">
                <a:solidFill>
                  <a:srgbClr val="FFFFFF"/>
                </a:solidFill>
                <a:latin typeface="Open Sans"/>
                <a:ea typeface="Open Sans"/>
                <a:cs typeface="Open Sans"/>
                <a:sym typeface="Open Sans"/>
              </a:rPr>
              <a:t>r x in </a:t>
            </a:r>
            <a:r>
              <a:rPr lang="en-US" sz="1870" strike="noStrike" u="none">
                <a:solidFill>
                  <a:srgbClr val="FFFFFF"/>
                </a:solidFill>
                <a:latin typeface="Open Sans"/>
                <a:ea typeface="Open Sans"/>
                <a:cs typeface="Open Sans"/>
                <a:sym typeface="Open Sans"/>
              </a:rPr>
              <a:t>a</a:t>
            </a:r>
            <a:r>
              <a:rPr lang="en-US" sz="1870" strike="noStrike" u="none">
                <a:solidFill>
                  <a:srgbClr val="FFFFFF"/>
                </a:solidFill>
                <a:latin typeface="Open Sans"/>
                <a:ea typeface="Open Sans"/>
                <a:cs typeface="Open Sans"/>
                <a:sym typeface="Open Sans"/>
              </a:rPr>
              <a:t>dj:                                    </a:t>
            </a:r>
          </a:p>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    pr</a:t>
            </a:r>
            <a:r>
              <a:rPr lang="en-US" sz="1870" strike="noStrike" u="none">
                <a:solidFill>
                  <a:srgbClr val="FFFFFF"/>
                </a:solidFill>
                <a:latin typeface="Open Sans"/>
                <a:ea typeface="Open Sans"/>
                <a:cs typeface="Open Sans"/>
                <a:sym typeface="Open Sans"/>
              </a:rPr>
              <a:t>int(</a:t>
            </a:r>
            <a:r>
              <a:rPr lang="en-US" sz="1870" strike="noStrike" u="none">
                <a:solidFill>
                  <a:srgbClr val="FFFFFF"/>
                </a:solidFill>
                <a:latin typeface="Open Sans"/>
                <a:ea typeface="Open Sans"/>
                <a:cs typeface="Open Sans"/>
                <a:sym typeface="Open Sans"/>
              </a:rPr>
              <a:t>x)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4DAA49"/>
        </a:solidFill>
      </p:bgPr>
    </p:bg>
    <p:spTree>
      <p:nvGrpSpPr>
        <p:cNvPr id="1" name=""/>
        <p:cNvGrpSpPr/>
        <p:nvPr/>
      </p:nvGrpSpPr>
      <p:grpSpPr>
        <a:xfrm>
          <a:off x="0" y="0"/>
          <a:ext cx="0" cy="0"/>
          <a:chOff x="0" y="0"/>
          <a:chExt cx="0" cy="0"/>
        </a:xfrm>
      </p:grpSpPr>
      <p:sp>
        <p:nvSpPr>
          <p:cNvPr name="Freeform 2" id="2"/>
          <p:cNvSpPr/>
          <p:nvPr/>
        </p:nvSpPr>
        <p:spPr>
          <a:xfrm flipH="false" flipV="false" rot="0">
            <a:off x="-180975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640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78255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691343" y="3330834"/>
            <a:ext cx="603713" cy="60371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3F1E"/>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2691343" y="4769725"/>
            <a:ext cx="603713" cy="60371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9316"/>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2691343" y="6214287"/>
            <a:ext cx="603713" cy="60371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61D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4" id="14"/>
          <p:cNvSpPr/>
          <p:nvPr/>
        </p:nvSpPr>
        <p:spPr>
          <a:xfrm flipH="false" flipV="false" rot="0">
            <a:off x="-417805" y="393385"/>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7022813" y="4959233"/>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5435287" y="640416"/>
            <a:ext cx="1924760" cy="671916"/>
          </a:xfrm>
          <a:custGeom>
            <a:avLst/>
            <a:gdLst/>
            <a:ahLst/>
            <a:cxnLst/>
            <a:rect r="r" b="b" t="t" l="l"/>
            <a:pathLst>
              <a:path h="671916" w="1924760">
                <a:moveTo>
                  <a:pt x="0" y="0"/>
                </a:moveTo>
                <a:lnTo>
                  <a:pt x="1924760" y="0"/>
                </a:lnTo>
                <a:lnTo>
                  <a:pt x="1924760" y="671916"/>
                </a:lnTo>
                <a:lnTo>
                  <a:pt x="0" y="6719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555370" y="3470934"/>
            <a:ext cx="951586" cy="332190"/>
          </a:xfrm>
          <a:custGeom>
            <a:avLst/>
            <a:gdLst/>
            <a:ahLst/>
            <a:cxnLst/>
            <a:rect r="r" b="b" t="t" l="l"/>
            <a:pathLst>
              <a:path h="332190" w="951586">
                <a:moveTo>
                  <a:pt x="0" y="0"/>
                </a:moveTo>
                <a:lnTo>
                  <a:pt x="951585" y="0"/>
                </a:lnTo>
                <a:lnTo>
                  <a:pt x="951585" y="332190"/>
                </a:lnTo>
                <a:lnTo>
                  <a:pt x="0" y="332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true" flipV="false" rot="0">
            <a:off x="7868755" y="292601"/>
            <a:ext cx="1952021" cy="347815"/>
          </a:xfrm>
          <a:custGeom>
            <a:avLst/>
            <a:gdLst/>
            <a:ahLst/>
            <a:cxnLst/>
            <a:rect r="r" b="b" t="t" l="l"/>
            <a:pathLst>
              <a:path h="347815" w="1952021">
                <a:moveTo>
                  <a:pt x="1952021" y="0"/>
                </a:moveTo>
                <a:lnTo>
                  <a:pt x="0" y="0"/>
                </a:lnTo>
                <a:lnTo>
                  <a:pt x="0" y="347815"/>
                </a:lnTo>
                <a:lnTo>
                  <a:pt x="1952021" y="347815"/>
                </a:lnTo>
                <a:lnTo>
                  <a:pt x="195202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2354991" y="1091201"/>
            <a:ext cx="7565265" cy="1455420"/>
          </a:xfrm>
          <a:prstGeom prst="rect">
            <a:avLst/>
          </a:prstGeom>
        </p:spPr>
        <p:txBody>
          <a:bodyPr anchor="t" rtlCol="false" tIns="0" lIns="0" bIns="0" rIns="0">
            <a:spAutoFit/>
          </a:bodyPr>
          <a:lstStyle/>
          <a:p>
            <a:pPr algn="l">
              <a:lnSpc>
                <a:spcPts val="5880"/>
              </a:lnSpc>
              <a:spcBef>
                <a:spcPct val="0"/>
              </a:spcBef>
            </a:pPr>
            <a:r>
              <a:rPr lang="en-US" sz="4200">
                <a:solidFill>
                  <a:srgbClr val="FFFFFF"/>
                </a:solidFill>
                <a:latin typeface="Press Start 2P"/>
                <a:ea typeface="Press Start 2P"/>
                <a:cs typeface="Press Start 2P"/>
                <a:sym typeface="Press Start 2P"/>
              </a:rPr>
              <a:t>COLLECTION DATA TYPES</a:t>
            </a:r>
          </a:p>
        </p:txBody>
      </p:sp>
      <p:sp>
        <p:nvSpPr>
          <p:cNvPr name="TextBox 20" id="20"/>
          <p:cNvSpPr txBox="true"/>
          <p:nvPr/>
        </p:nvSpPr>
        <p:spPr>
          <a:xfrm rot="0">
            <a:off x="11888862" y="2776303"/>
            <a:ext cx="5370438" cy="1654586"/>
          </a:xfrm>
          <a:prstGeom prst="rect">
            <a:avLst/>
          </a:prstGeom>
        </p:spPr>
        <p:txBody>
          <a:bodyPr anchor="t" rtlCol="false" tIns="0" lIns="0" bIns="0" rIns="0">
            <a:spAutoFit/>
          </a:bodyPr>
          <a:lstStyle/>
          <a:p>
            <a:pPr algn="l">
              <a:lnSpc>
                <a:spcPts val="2618"/>
              </a:lnSpc>
            </a:pPr>
            <a:r>
              <a:rPr lang="en-US" sz="1870">
                <a:solidFill>
                  <a:srgbClr val="FFFFFF"/>
                </a:solidFill>
                <a:latin typeface="Open Sans"/>
                <a:ea typeface="Open Sans"/>
                <a:cs typeface="Open Sans"/>
                <a:sym typeface="Open Sans"/>
              </a:rPr>
              <a:t>thislist = ["apple", "banana", "cherry"]</a:t>
            </a:r>
          </a:p>
          <a:p>
            <a:pPr algn="l">
              <a:lnSpc>
                <a:spcPts val="2618"/>
              </a:lnSpc>
            </a:pPr>
            <a:r>
              <a:rPr lang="en-US" sz="1870">
                <a:solidFill>
                  <a:srgbClr val="FFFFFF"/>
                </a:solidFill>
                <a:latin typeface="Open Sans"/>
                <a:ea typeface="Open Sans"/>
                <a:cs typeface="Open Sans"/>
                <a:sym typeface="Open Sans"/>
              </a:rPr>
              <a:t>list1 = ["abc", 34, True, 40, "male"]       </a:t>
            </a:r>
          </a:p>
          <a:p>
            <a:pPr algn="l">
              <a:lnSpc>
                <a:spcPts val="2618"/>
              </a:lnSpc>
            </a:pPr>
            <a:r>
              <a:rPr lang="en-US" sz="1870">
                <a:solidFill>
                  <a:srgbClr val="FFFFFF"/>
                </a:solidFill>
                <a:latin typeface="Open Sans"/>
                <a:ea typeface="Open Sans"/>
                <a:cs typeface="Open Sans"/>
                <a:sym typeface="Open Sans"/>
              </a:rPr>
              <a:t>for item in thislist:                                   </a:t>
            </a:r>
          </a:p>
          <a:p>
            <a:pPr algn="l">
              <a:lnSpc>
                <a:spcPts val="2618"/>
              </a:lnSpc>
            </a:pPr>
            <a:r>
              <a:rPr lang="en-US" sz="1870">
                <a:solidFill>
                  <a:srgbClr val="FFFFFF"/>
                </a:solidFill>
                <a:latin typeface="Open Sans"/>
                <a:ea typeface="Open Sans"/>
                <a:cs typeface="Open Sans"/>
                <a:sym typeface="Open Sans"/>
              </a:rPr>
              <a:t>    print(item)                                            </a:t>
            </a:r>
          </a:p>
          <a:p>
            <a:pPr algn="l">
              <a:lnSpc>
                <a:spcPts val="2618"/>
              </a:lnSpc>
              <a:spcBef>
                <a:spcPct val="0"/>
              </a:spcBef>
            </a:pPr>
          </a:p>
        </p:txBody>
      </p:sp>
      <p:sp>
        <p:nvSpPr>
          <p:cNvPr name="TextBox 21" id="21"/>
          <p:cNvSpPr txBox="true"/>
          <p:nvPr/>
        </p:nvSpPr>
        <p:spPr>
          <a:xfrm rot="0">
            <a:off x="2772242" y="3479202"/>
            <a:ext cx="441915" cy="267838"/>
          </a:xfrm>
          <a:prstGeom prst="rect">
            <a:avLst/>
          </a:prstGeom>
        </p:spPr>
        <p:txBody>
          <a:bodyPr anchor="t" rtlCol="false" tIns="0" lIns="0" bIns="0" rIns="0">
            <a:spAutoFit/>
          </a:bodyPr>
          <a:lstStyle/>
          <a:p>
            <a:pPr algn="ctr">
              <a:lnSpc>
                <a:spcPts val="2244"/>
              </a:lnSpc>
              <a:spcBef>
                <a:spcPct val="0"/>
              </a:spcBef>
            </a:pPr>
            <a:r>
              <a:rPr lang="en-US" b="true" sz="1603">
                <a:solidFill>
                  <a:srgbClr val="FFFFFF"/>
                </a:solidFill>
                <a:latin typeface="Open Sans Bold"/>
                <a:ea typeface="Open Sans Bold"/>
                <a:cs typeface="Open Sans Bold"/>
                <a:sym typeface="Open Sans Bold"/>
              </a:rPr>
              <a:t>01</a:t>
            </a:r>
          </a:p>
        </p:txBody>
      </p:sp>
      <p:sp>
        <p:nvSpPr>
          <p:cNvPr name="TextBox 22" id="22"/>
          <p:cNvSpPr txBox="true"/>
          <p:nvPr/>
        </p:nvSpPr>
        <p:spPr>
          <a:xfrm rot="0">
            <a:off x="2772242" y="4923375"/>
            <a:ext cx="441915" cy="267838"/>
          </a:xfrm>
          <a:prstGeom prst="rect">
            <a:avLst/>
          </a:prstGeom>
        </p:spPr>
        <p:txBody>
          <a:bodyPr anchor="t" rtlCol="false" tIns="0" lIns="0" bIns="0" rIns="0">
            <a:spAutoFit/>
          </a:bodyPr>
          <a:lstStyle/>
          <a:p>
            <a:pPr algn="ctr">
              <a:lnSpc>
                <a:spcPts val="2244"/>
              </a:lnSpc>
              <a:spcBef>
                <a:spcPct val="0"/>
              </a:spcBef>
            </a:pPr>
            <a:r>
              <a:rPr lang="en-US" b="true" sz="1603">
                <a:solidFill>
                  <a:srgbClr val="FFFFFF"/>
                </a:solidFill>
                <a:latin typeface="Open Sans Bold"/>
                <a:ea typeface="Open Sans Bold"/>
                <a:cs typeface="Open Sans Bold"/>
                <a:sym typeface="Open Sans Bold"/>
              </a:rPr>
              <a:t>02</a:t>
            </a:r>
          </a:p>
        </p:txBody>
      </p:sp>
      <p:sp>
        <p:nvSpPr>
          <p:cNvPr name="TextBox 23" id="23"/>
          <p:cNvSpPr txBox="true"/>
          <p:nvPr/>
        </p:nvSpPr>
        <p:spPr>
          <a:xfrm rot="0">
            <a:off x="2772242" y="6367937"/>
            <a:ext cx="441915" cy="267838"/>
          </a:xfrm>
          <a:prstGeom prst="rect">
            <a:avLst/>
          </a:prstGeom>
        </p:spPr>
        <p:txBody>
          <a:bodyPr anchor="t" rtlCol="false" tIns="0" lIns="0" bIns="0" rIns="0">
            <a:spAutoFit/>
          </a:bodyPr>
          <a:lstStyle/>
          <a:p>
            <a:pPr algn="ctr">
              <a:lnSpc>
                <a:spcPts val="2244"/>
              </a:lnSpc>
              <a:spcBef>
                <a:spcPct val="0"/>
              </a:spcBef>
            </a:pPr>
            <a:r>
              <a:rPr lang="en-US" b="true" sz="1603">
                <a:solidFill>
                  <a:srgbClr val="FFFFFF"/>
                </a:solidFill>
                <a:latin typeface="Open Sans Bold"/>
                <a:ea typeface="Open Sans Bold"/>
                <a:cs typeface="Open Sans Bold"/>
                <a:sym typeface="Open Sans Bold"/>
              </a:rPr>
              <a:t>03</a:t>
            </a:r>
          </a:p>
        </p:txBody>
      </p:sp>
      <p:sp>
        <p:nvSpPr>
          <p:cNvPr name="TextBox 24" id="24"/>
          <p:cNvSpPr txBox="true"/>
          <p:nvPr/>
        </p:nvSpPr>
        <p:spPr>
          <a:xfrm rot="0">
            <a:off x="3720568" y="4801090"/>
            <a:ext cx="7499775" cy="342410"/>
          </a:xfrm>
          <a:prstGeom prst="rect">
            <a:avLst/>
          </a:prstGeom>
        </p:spPr>
        <p:txBody>
          <a:bodyPr anchor="t" rtlCol="false" tIns="0" lIns="0" bIns="0" rIns="0">
            <a:spAutoFit/>
          </a:bodyPr>
          <a:lstStyle/>
          <a:p>
            <a:pPr algn="l">
              <a:lnSpc>
                <a:spcPts val="2868"/>
              </a:lnSpc>
              <a:spcBef>
                <a:spcPct val="0"/>
              </a:spcBef>
            </a:pPr>
            <a:r>
              <a:rPr lang="en-US" sz="2048">
                <a:solidFill>
                  <a:srgbClr val="FFFFFF"/>
                </a:solidFill>
                <a:latin typeface="Open Sans"/>
                <a:ea typeface="Open Sans"/>
                <a:cs typeface="Open Sans"/>
                <a:sym typeface="Open Sans"/>
              </a:rPr>
              <a:t>A list within another list is referred to as a nested list </a:t>
            </a:r>
          </a:p>
        </p:txBody>
      </p:sp>
      <p:sp>
        <p:nvSpPr>
          <p:cNvPr name="TextBox 25" id="25"/>
          <p:cNvSpPr txBox="true"/>
          <p:nvPr/>
        </p:nvSpPr>
        <p:spPr>
          <a:xfrm rot="0">
            <a:off x="3720568" y="3229011"/>
            <a:ext cx="7389029" cy="1055107"/>
          </a:xfrm>
          <a:prstGeom prst="rect">
            <a:avLst/>
          </a:prstGeom>
        </p:spPr>
        <p:txBody>
          <a:bodyPr anchor="t" rtlCol="false" tIns="0" lIns="0" bIns="0" rIns="0">
            <a:spAutoFit/>
          </a:bodyPr>
          <a:lstStyle/>
          <a:p>
            <a:pPr algn="l">
              <a:lnSpc>
                <a:spcPts val="2868"/>
              </a:lnSpc>
            </a:pPr>
            <a:r>
              <a:rPr lang="en-US" sz="2048">
                <a:solidFill>
                  <a:srgbClr val="FFFFFF"/>
                </a:solidFill>
                <a:latin typeface="Open Sans"/>
                <a:ea typeface="Open Sans"/>
                <a:cs typeface="Open Sans"/>
                <a:sym typeface="Open Sans"/>
              </a:rPr>
              <a:t>Lists are used to store multiple items in a single variable</a:t>
            </a:r>
          </a:p>
          <a:p>
            <a:pPr algn="l">
              <a:lnSpc>
                <a:spcPts val="2868"/>
              </a:lnSpc>
              <a:spcBef>
                <a:spcPct val="0"/>
              </a:spcBef>
            </a:pPr>
            <a:r>
              <a:rPr lang="en-US" sz="2048">
                <a:solidFill>
                  <a:srgbClr val="FFFFFF"/>
                </a:solidFill>
                <a:latin typeface="Open Sans"/>
                <a:ea typeface="Open Sans"/>
                <a:cs typeface="Open Sans"/>
                <a:sym typeface="Open Sans"/>
              </a:rPr>
              <a:t>List items can be of any data type, and can contain different data types </a:t>
            </a:r>
          </a:p>
        </p:txBody>
      </p:sp>
      <p:sp>
        <p:nvSpPr>
          <p:cNvPr name="TextBox 26" id="26"/>
          <p:cNvSpPr txBox="true"/>
          <p:nvPr/>
        </p:nvSpPr>
        <p:spPr>
          <a:xfrm rot="0">
            <a:off x="3665195" y="6157137"/>
            <a:ext cx="7499775" cy="1055107"/>
          </a:xfrm>
          <a:prstGeom prst="rect">
            <a:avLst/>
          </a:prstGeom>
        </p:spPr>
        <p:txBody>
          <a:bodyPr anchor="t" rtlCol="false" tIns="0" lIns="0" bIns="0" rIns="0">
            <a:spAutoFit/>
          </a:bodyPr>
          <a:lstStyle/>
          <a:p>
            <a:pPr algn="l">
              <a:lnSpc>
                <a:spcPts val="2868"/>
              </a:lnSpc>
            </a:pPr>
            <a:r>
              <a:rPr lang="en-US" sz="2048">
                <a:solidFill>
                  <a:srgbClr val="FFFFFF"/>
                </a:solidFill>
                <a:latin typeface="Open Sans"/>
                <a:ea typeface="Open Sans"/>
                <a:cs typeface="Open Sans"/>
                <a:sym typeface="Open Sans"/>
              </a:rPr>
              <a:t>Dictionaries are used to store data values in key:value pairs</a:t>
            </a:r>
          </a:p>
          <a:p>
            <a:pPr algn="l">
              <a:lnSpc>
                <a:spcPts val="2868"/>
              </a:lnSpc>
              <a:spcBef>
                <a:spcPct val="0"/>
              </a:spcBef>
            </a:pPr>
            <a:r>
              <a:rPr lang="en-US" sz="2048">
                <a:solidFill>
                  <a:srgbClr val="FFFFFF"/>
                </a:solidFill>
                <a:latin typeface="Open Sans"/>
                <a:ea typeface="Open Sans"/>
                <a:cs typeface="Open Sans"/>
                <a:sym typeface="Open Sans"/>
              </a:rPr>
              <a:t>As dictionaries cannot have two items with the same key, values are basically mapped to keys</a:t>
            </a:r>
          </a:p>
        </p:txBody>
      </p:sp>
      <p:sp>
        <p:nvSpPr>
          <p:cNvPr name="TextBox 27" id="27"/>
          <p:cNvSpPr txBox="true"/>
          <p:nvPr/>
        </p:nvSpPr>
        <p:spPr>
          <a:xfrm rot="0">
            <a:off x="11888862" y="4716818"/>
            <a:ext cx="3777950" cy="992796"/>
          </a:xfrm>
          <a:prstGeom prst="rect">
            <a:avLst/>
          </a:prstGeom>
        </p:spPr>
        <p:txBody>
          <a:bodyPr anchor="t" rtlCol="false" tIns="0" lIns="0" bIns="0" rIns="0">
            <a:spAutoFit/>
          </a:bodyPr>
          <a:lstStyle/>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matrix = [  </a:t>
            </a:r>
            <a:r>
              <a:rPr lang="en-US" sz="1870" strike="noStrike" u="none">
                <a:solidFill>
                  <a:srgbClr val="FFFFFF"/>
                </a:solidFill>
                <a:latin typeface="Open Sans"/>
                <a:ea typeface="Open Sans"/>
                <a:cs typeface="Open Sans"/>
                <a:sym typeface="Open Sans"/>
              </a:rPr>
              <a:t>[1, 2, 3],                                  </a:t>
            </a:r>
          </a:p>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                     [4, 5, 6],                                </a:t>
            </a:r>
          </a:p>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                     [7, 8, 9]  ]</a:t>
            </a:r>
            <a:r>
              <a:rPr lang="en-US" sz="1870" strike="noStrike" u="none">
                <a:solidFill>
                  <a:srgbClr val="FFFFFF"/>
                </a:solidFill>
                <a:latin typeface="Open Sans"/>
                <a:ea typeface="Open Sans"/>
                <a:cs typeface="Open Sans"/>
                <a:sym typeface="Open Sans"/>
              </a:rPr>
              <a:t>                              </a:t>
            </a:r>
          </a:p>
        </p:txBody>
      </p:sp>
      <p:sp>
        <p:nvSpPr>
          <p:cNvPr name="TextBox 28" id="28"/>
          <p:cNvSpPr txBox="true"/>
          <p:nvPr/>
        </p:nvSpPr>
        <p:spPr>
          <a:xfrm rot="0">
            <a:off x="11888862" y="6128635"/>
            <a:ext cx="6135495" cy="1323691"/>
          </a:xfrm>
          <a:prstGeom prst="rect">
            <a:avLst/>
          </a:prstGeom>
        </p:spPr>
        <p:txBody>
          <a:bodyPr anchor="t" rtlCol="false" tIns="0" lIns="0" bIns="0" rIns="0">
            <a:spAutoFit/>
          </a:bodyPr>
          <a:lstStyle/>
          <a:p>
            <a:pPr algn="l" marL="0" indent="0" lvl="0">
              <a:lnSpc>
                <a:spcPts val="2618"/>
              </a:lnSpc>
              <a:spcBef>
                <a:spcPct val="0"/>
              </a:spcBef>
            </a:pPr>
            <a:r>
              <a:rPr lang="en-US" sz="1870">
                <a:solidFill>
                  <a:srgbClr val="FFFFFF"/>
                </a:solidFill>
                <a:latin typeface="Open Sans"/>
                <a:ea typeface="Open Sans"/>
                <a:cs typeface="Open Sans"/>
                <a:sym typeface="Open Sans"/>
              </a:rPr>
              <a:t>thisdict</a:t>
            </a:r>
            <a:r>
              <a:rPr lang="en-US" sz="1870" strike="noStrike" u="none">
                <a:solidFill>
                  <a:srgbClr val="FFFFFF"/>
                </a:solidFill>
                <a:latin typeface="Open Sans"/>
                <a:ea typeface="Open Sans"/>
                <a:cs typeface="Open Sans"/>
                <a:sym typeface="Open Sans"/>
              </a:rPr>
              <a:t> = {  </a:t>
            </a:r>
            <a:r>
              <a:rPr lang="en-US" sz="1870" strike="noStrike" u="none">
                <a:solidFill>
                  <a:srgbClr val="FFFFFF"/>
                </a:solidFill>
                <a:latin typeface="Open Sans"/>
                <a:ea typeface="Open Sans"/>
                <a:cs typeface="Open Sans"/>
                <a:sym typeface="Open Sans"/>
              </a:rPr>
              <a:t>"</a:t>
            </a:r>
            <a:r>
              <a:rPr lang="en-US" sz="1870" strike="noStrike" u="none">
                <a:solidFill>
                  <a:srgbClr val="FFFFFF"/>
                </a:solidFill>
                <a:latin typeface="Open Sans"/>
                <a:ea typeface="Open Sans"/>
                <a:cs typeface="Open Sans"/>
                <a:sym typeface="Open Sans"/>
              </a:rPr>
              <a:t>b</a:t>
            </a:r>
            <a:r>
              <a:rPr lang="en-US" sz="1870" strike="noStrike" u="none">
                <a:solidFill>
                  <a:srgbClr val="FFFFFF"/>
                </a:solidFill>
                <a:latin typeface="Open Sans"/>
                <a:ea typeface="Open Sans"/>
                <a:cs typeface="Open Sans"/>
                <a:sym typeface="Open Sans"/>
              </a:rPr>
              <a:t>r</a:t>
            </a:r>
            <a:r>
              <a:rPr lang="en-US" sz="1870" strike="noStrike" u="none">
                <a:solidFill>
                  <a:srgbClr val="FFFFFF"/>
                </a:solidFill>
                <a:latin typeface="Open Sans"/>
                <a:ea typeface="Open Sans"/>
                <a:cs typeface="Open Sans"/>
                <a:sym typeface="Open Sans"/>
              </a:rPr>
              <a:t>an</a:t>
            </a:r>
            <a:r>
              <a:rPr lang="en-US" sz="1870" strike="noStrike" u="none">
                <a:solidFill>
                  <a:srgbClr val="FFFFFF"/>
                </a:solidFill>
                <a:latin typeface="Open Sans"/>
                <a:ea typeface="Open Sans"/>
                <a:cs typeface="Open Sans"/>
                <a:sym typeface="Open Sans"/>
              </a:rPr>
              <a:t>d"</a:t>
            </a:r>
            <a:r>
              <a:rPr lang="en-US" sz="1870" strike="noStrike" u="none">
                <a:solidFill>
                  <a:srgbClr val="FFFFFF"/>
                </a:solidFill>
                <a:latin typeface="Open Sans"/>
                <a:ea typeface="Open Sans"/>
                <a:cs typeface="Open Sans"/>
                <a:sym typeface="Open Sans"/>
              </a:rPr>
              <a:t>: </a:t>
            </a:r>
            <a:r>
              <a:rPr lang="en-US" sz="1870" strike="noStrike" u="none">
                <a:solidFill>
                  <a:srgbClr val="FFFFFF"/>
                </a:solidFill>
                <a:latin typeface="Open Sans"/>
                <a:ea typeface="Open Sans"/>
                <a:cs typeface="Open Sans"/>
                <a:sym typeface="Open Sans"/>
              </a:rPr>
              <a:t>"</a:t>
            </a:r>
            <a:r>
              <a:rPr lang="en-US" sz="1870" strike="noStrike" u="none">
                <a:solidFill>
                  <a:srgbClr val="FFFFFF"/>
                </a:solidFill>
                <a:latin typeface="Open Sans"/>
                <a:ea typeface="Open Sans"/>
                <a:cs typeface="Open Sans"/>
                <a:sym typeface="Open Sans"/>
              </a:rPr>
              <a:t>Ford</a:t>
            </a:r>
            <a:r>
              <a:rPr lang="en-US" sz="1870" strike="noStrike" u="none">
                <a:solidFill>
                  <a:srgbClr val="FFFFFF"/>
                </a:solidFill>
                <a:latin typeface="Open Sans"/>
                <a:ea typeface="Open Sans"/>
                <a:cs typeface="Open Sans"/>
                <a:sym typeface="Open Sans"/>
              </a:rPr>
              <a:t>",                   </a:t>
            </a:r>
          </a:p>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                     </a:t>
            </a:r>
            <a:r>
              <a:rPr lang="en-US" sz="1870" strike="noStrike" u="none">
                <a:solidFill>
                  <a:srgbClr val="FFFFFF"/>
                </a:solidFill>
                <a:latin typeface="Open Sans"/>
                <a:ea typeface="Open Sans"/>
                <a:cs typeface="Open Sans"/>
                <a:sym typeface="Open Sans"/>
              </a:rPr>
              <a:t>"</a:t>
            </a:r>
            <a:r>
              <a:rPr lang="en-US" sz="1870" strike="noStrike" u="none">
                <a:solidFill>
                  <a:srgbClr val="FFFFFF"/>
                </a:solidFill>
                <a:latin typeface="Open Sans"/>
                <a:ea typeface="Open Sans"/>
                <a:cs typeface="Open Sans"/>
                <a:sym typeface="Open Sans"/>
              </a:rPr>
              <a:t>elec</a:t>
            </a:r>
            <a:r>
              <a:rPr lang="en-US" sz="1870" strike="noStrike" u="none">
                <a:solidFill>
                  <a:srgbClr val="FFFFFF"/>
                </a:solidFill>
                <a:latin typeface="Open Sans"/>
                <a:ea typeface="Open Sans"/>
                <a:cs typeface="Open Sans"/>
                <a:sym typeface="Open Sans"/>
              </a:rPr>
              <a:t>t</a:t>
            </a:r>
            <a:r>
              <a:rPr lang="en-US" sz="1870" strike="noStrike" u="none">
                <a:solidFill>
                  <a:srgbClr val="FFFFFF"/>
                </a:solidFill>
                <a:latin typeface="Open Sans"/>
                <a:ea typeface="Open Sans"/>
                <a:cs typeface="Open Sans"/>
                <a:sym typeface="Open Sans"/>
              </a:rPr>
              <a:t>ric": F</a:t>
            </a:r>
            <a:r>
              <a:rPr lang="en-US" sz="1870" strike="noStrike" u="none">
                <a:solidFill>
                  <a:srgbClr val="FFFFFF"/>
                </a:solidFill>
                <a:latin typeface="Open Sans"/>
                <a:ea typeface="Open Sans"/>
                <a:cs typeface="Open Sans"/>
                <a:sym typeface="Open Sans"/>
              </a:rPr>
              <a:t>a</a:t>
            </a:r>
            <a:r>
              <a:rPr lang="en-US" sz="1870" strike="noStrike" u="none">
                <a:solidFill>
                  <a:srgbClr val="FFFFFF"/>
                </a:solidFill>
                <a:latin typeface="Open Sans"/>
                <a:ea typeface="Open Sans"/>
                <a:cs typeface="Open Sans"/>
                <a:sym typeface="Open Sans"/>
              </a:rPr>
              <a:t>l</a:t>
            </a:r>
            <a:r>
              <a:rPr lang="en-US" sz="1870" strike="noStrike" u="none">
                <a:solidFill>
                  <a:srgbClr val="FFFFFF"/>
                </a:solidFill>
                <a:latin typeface="Open Sans"/>
                <a:ea typeface="Open Sans"/>
                <a:cs typeface="Open Sans"/>
                <a:sym typeface="Open Sans"/>
              </a:rPr>
              <a:t>s</a:t>
            </a:r>
            <a:r>
              <a:rPr lang="en-US" sz="1870" strike="noStrike" u="none">
                <a:solidFill>
                  <a:srgbClr val="FFFFFF"/>
                </a:solidFill>
                <a:latin typeface="Open Sans"/>
                <a:ea typeface="Open Sans"/>
                <a:cs typeface="Open Sans"/>
                <a:sym typeface="Open Sans"/>
              </a:rPr>
              <a:t>e,                  </a:t>
            </a:r>
          </a:p>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                     "</a:t>
            </a:r>
            <a:r>
              <a:rPr lang="en-US" sz="1870" strike="noStrike" u="none">
                <a:solidFill>
                  <a:srgbClr val="FFFFFF"/>
                </a:solidFill>
                <a:latin typeface="Open Sans"/>
                <a:ea typeface="Open Sans"/>
                <a:cs typeface="Open Sans"/>
                <a:sym typeface="Open Sans"/>
              </a:rPr>
              <a:t>y</a:t>
            </a:r>
            <a:r>
              <a:rPr lang="en-US" sz="1870" strike="noStrike" u="none">
                <a:solidFill>
                  <a:srgbClr val="FFFFFF"/>
                </a:solidFill>
                <a:latin typeface="Open Sans"/>
                <a:ea typeface="Open Sans"/>
                <a:cs typeface="Open Sans"/>
                <a:sym typeface="Open Sans"/>
              </a:rPr>
              <a:t>ear</a:t>
            </a:r>
            <a:r>
              <a:rPr lang="en-US" sz="1870" strike="noStrike" u="none">
                <a:solidFill>
                  <a:srgbClr val="FFFFFF"/>
                </a:solidFill>
                <a:latin typeface="Open Sans"/>
                <a:ea typeface="Open Sans"/>
                <a:cs typeface="Open Sans"/>
                <a:sym typeface="Open Sans"/>
              </a:rPr>
              <a:t>"</a:t>
            </a:r>
            <a:r>
              <a:rPr lang="en-US" sz="1870" strike="noStrike" u="none">
                <a:solidFill>
                  <a:srgbClr val="FFFFFF"/>
                </a:solidFill>
                <a:latin typeface="Open Sans"/>
                <a:ea typeface="Open Sans"/>
                <a:cs typeface="Open Sans"/>
                <a:sym typeface="Open Sans"/>
              </a:rPr>
              <a:t>: 1964,                        </a:t>
            </a:r>
          </a:p>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                     "col</a:t>
            </a:r>
            <a:r>
              <a:rPr lang="en-US" sz="1870" strike="noStrike" u="none">
                <a:solidFill>
                  <a:srgbClr val="FFFFFF"/>
                </a:solidFill>
                <a:latin typeface="Open Sans"/>
                <a:ea typeface="Open Sans"/>
                <a:cs typeface="Open Sans"/>
                <a:sym typeface="Open Sans"/>
              </a:rPr>
              <a:t>or</a:t>
            </a:r>
            <a:r>
              <a:rPr lang="en-US" sz="1870" strike="noStrike" u="none">
                <a:solidFill>
                  <a:srgbClr val="FFFFFF"/>
                </a:solidFill>
                <a:latin typeface="Open Sans"/>
                <a:ea typeface="Open Sans"/>
                <a:cs typeface="Open Sans"/>
                <a:sym typeface="Open Sans"/>
              </a:rPr>
              <a:t>s"</a:t>
            </a:r>
            <a:r>
              <a:rPr lang="en-US" sz="1870" strike="noStrike" u="none">
                <a:solidFill>
                  <a:srgbClr val="FFFFFF"/>
                </a:solidFill>
                <a:latin typeface="Open Sans"/>
                <a:ea typeface="Open Sans"/>
                <a:cs typeface="Open Sans"/>
                <a:sym typeface="Open Sans"/>
              </a:rPr>
              <a:t>: </a:t>
            </a:r>
            <a:r>
              <a:rPr lang="en-US" sz="1870" strike="noStrike" u="none">
                <a:solidFill>
                  <a:srgbClr val="FFFFFF"/>
                </a:solidFill>
                <a:latin typeface="Open Sans"/>
                <a:ea typeface="Open Sans"/>
                <a:cs typeface="Open Sans"/>
                <a:sym typeface="Open Sans"/>
              </a:rPr>
              <a:t>["</a:t>
            </a:r>
            <a:r>
              <a:rPr lang="en-US" sz="1870" strike="noStrike" u="none">
                <a:solidFill>
                  <a:srgbClr val="FFFFFF"/>
                </a:solidFill>
                <a:latin typeface="Open Sans"/>
                <a:ea typeface="Open Sans"/>
                <a:cs typeface="Open Sans"/>
                <a:sym typeface="Open Sans"/>
              </a:rPr>
              <a:t>r</a:t>
            </a:r>
            <a:r>
              <a:rPr lang="en-US" sz="1870" strike="noStrike" u="none">
                <a:solidFill>
                  <a:srgbClr val="FFFFFF"/>
                </a:solidFill>
                <a:latin typeface="Open Sans"/>
                <a:ea typeface="Open Sans"/>
                <a:cs typeface="Open Sans"/>
                <a:sym typeface="Open Sans"/>
              </a:rPr>
              <a:t>ed",</a:t>
            </a:r>
            <a:r>
              <a:rPr lang="en-US" sz="1870" strike="noStrike" u="none">
                <a:solidFill>
                  <a:srgbClr val="FFFFFF"/>
                </a:solidFill>
                <a:latin typeface="Open Sans"/>
                <a:ea typeface="Open Sans"/>
                <a:cs typeface="Open Sans"/>
                <a:sym typeface="Open Sans"/>
              </a:rPr>
              <a:t> "blue"]  }</a:t>
            </a:r>
            <a:r>
              <a:rPr lang="en-US" sz="1870" strike="noStrike" u="none">
                <a:solidFill>
                  <a:srgbClr val="FFFFFF"/>
                </a:solidFill>
                <a:latin typeface="Open Sans"/>
                <a:ea typeface="Open Sans"/>
                <a:cs typeface="Open Sans"/>
                <a:sym typeface="Open Sans"/>
              </a:rPr>
              <a:t>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4DAA49"/>
        </a:solidFill>
      </p:bgPr>
    </p:bg>
    <p:spTree>
      <p:nvGrpSpPr>
        <p:cNvPr id="1" name=""/>
        <p:cNvGrpSpPr/>
        <p:nvPr/>
      </p:nvGrpSpPr>
      <p:grpSpPr>
        <a:xfrm>
          <a:off x="0" y="0"/>
          <a:ext cx="0" cy="0"/>
          <a:chOff x="0" y="0"/>
          <a:chExt cx="0" cy="0"/>
        </a:xfrm>
      </p:grpSpPr>
      <p:sp>
        <p:nvSpPr>
          <p:cNvPr name="Freeform 2" id="2"/>
          <p:cNvSpPr/>
          <p:nvPr/>
        </p:nvSpPr>
        <p:spPr>
          <a:xfrm flipH="false" flipV="false" rot="0">
            <a:off x="-180975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640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782550" y="942267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691343" y="2998346"/>
            <a:ext cx="603713" cy="60371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3F1E"/>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2691343" y="4437237"/>
            <a:ext cx="603713" cy="60371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9316"/>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2691343" y="5881799"/>
            <a:ext cx="603713" cy="60371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61D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4" id="14"/>
          <p:cNvSpPr/>
          <p:nvPr/>
        </p:nvSpPr>
        <p:spPr>
          <a:xfrm flipH="false" flipV="false" rot="0">
            <a:off x="-417805" y="393385"/>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7022813" y="4959233"/>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5435287" y="640416"/>
            <a:ext cx="1924760" cy="671916"/>
          </a:xfrm>
          <a:custGeom>
            <a:avLst/>
            <a:gdLst/>
            <a:ahLst/>
            <a:cxnLst/>
            <a:rect r="r" b="b" t="t" l="l"/>
            <a:pathLst>
              <a:path h="671916" w="1924760">
                <a:moveTo>
                  <a:pt x="0" y="0"/>
                </a:moveTo>
                <a:lnTo>
                  <a:pt x="1924760" y="0"/>
                </a:lnTo>
                <a:lnTo>
                  <a:pt x="1924760" y="671916"/>
                </a:lnTo>
                <a:lnTo>
                  <a:pt x="0" y="6719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555370" y="3470934"/>
            <a:ext cx="951586" cy="332190"/>
          </a:xfrm>
          <a:custGeom>
            <a:avLst/>
            <a:gdLst/>
            <a:ahLst/>
            <a:cxnLst/>
            <a:rect r="r" b="b" t="t" l="l"/>
            <a:pathLst>
              <a:path h="332190" w="951586">
                <a:moveTo>
                  <a:pt x="0" y="0"/>
                </a:moveTo>
                <a:lnTo>
                  <a:pt x="951585" y="0"/>
                </a:lnTo>
                <a:lnTo>
                  <a:pt x="951585" y="332190"/>
                </a:lnTo>
                <a:lnTo>
                  <a:pt x="0" y="332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true" flipV="false" rot="0">
            <a:off x="7868755" y="292601"/>
            <a:ext cx="1952021" cy="347815"/>
          </a:xfrm>
          <a:custGeom>
            <a:avLst/>
            <a:gdLst/>
            <a:ahLst/>
            <a:cxnLst/>
            <a:rect r="r" b="b" t="t" l="l"/>
            <a:pathLst>
              <a:path h="347815" w="1952021">
                <a:moveTo>
                  <a:pt x="1952021" y="0"/>
                </a:moveTo>
                <a:lnTo>
                  <a:pt x="0" y="0"/>
                </a:lnTo>
                <a:lnTo>
                  <a:pt x="0" y="347815"/>
                </a:lnTo>
                <a:lnTo>
                  <a:pt x="1952021" y="347815"/>
                </a:lnTo>
                <a:lnTo>
                  <a:pt x="195202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2354991" y="1181078"/>
            <a:ext cx="7565265" cy="712470"/>
          </a:xfrm>
          <a:prstGeom prst="rect">
            <a:avLst/>
          </a:prstGeom>
        </p:spPr>
        <p:txBody>
          <a:bodyPr anchor="t" rtlCol="false" tIns="0" lIns="0" bIns="0" rIns="0">
            <a:spAutoFit/>
          </a:bodyPr>
          <a:lstStyle/>
          <a:p>
            <a:pPr algn="l">
              <a:lnSpc>
                <a:spcPts val="5880"/>
              </a:lnSpc>
              <a:spcBef>
                <a:spcPct val="0"/>
              </a:spcBef>
            </a:pPr>
            <a:r>
              <a:rPr lang="en-US" sz="4200">
                <a:solidFill>
                  <a:srgbClr val="FFFFFF"/>
                </a:solidFill>
                <a:latin typeface="Press Start 2P"/>
                <a:ea typeface="Press Start 2P"/>
                <a:cs typeface="Press Start 2P"/>
                <a:sym typeface="Press Start 2P"/>
              </a:rPr>
              <a:t>FUNCTIONS</a:t>
            </a:r>
          </a:p>
        </p:txBody>
      </p:sp>
      <p:sp>
        <p:nvSpPr>
          <p:cNvPr name="TextBox 20" id="20"/>
          <p:cNvSpPr txBox="true"/>
          <p:nvPr/>
        </p:nvSpPr>
        <p:spPr>
          <a:xfrm rot="0">
            <a:off x="11879337" y="2715258"/>
            <a:ext cx="5370438" cy="1323691"/>
          </a:xfrm>
          <a:prstGeom prst="rect">
            <a:avLst/>
          </a:prstGeom>
        </p:spPr>
        <p:txBody>
          <a:bodyPr anchor="t" rtlCol="false" tIns="0" lIns="0" bIns="0" rIns="0">
            <a:spAutoFit/>
          </a:bodyPr>
          <a:lstStyle/>
          <a:p>
            <a:pPr algn="l">
              <a:lnSpc>
                <a:spcPts val="2618"/>
              </a:lnSpc>
            </a:pPr>
            <a:r>
              <a:rPr lang="en-US" sz="1870">
                <a:solidFill>
                  <a:srgbClr val="FFFFFF"/>
                </a:solidFill>
                <a:latin typeface="Open Sans"/>
                <a:ea typeface="Open Sans"/>
                <a:cs typeface="Open Sans"/>
                <a:sym typeface="Open Sans"/>
              </a:rPr>
              <a:t>def my_function( fname, lname ):         </a:t>
            </a:r>
          </a:p>
          <a:p>
            <a:pPr algn="l">
              <a:lnSpc>
                <a:spcPts val="2618"/>
              </a:lnSpc>
            </a:pPr>
            <a:r>
              <a:rPr lang="en-US" sz="1870">
                <a:solidFill>
                  <a:srgbClr val="FFFFFF"/>
                </a:solidFill>
                <a:latin typeface="Open Sans"/>
                <a:ea typeface="Open Sans"/>
                <a:cs typeface="Open Sans"/>
                <a:sym typeface="Open Sans"/>
              </a:rPr>
              <a:t>    print( fname + " " + lname)                </a:t>
            </a:r>
          </a:p>
          <a:p>
            <a:pPr algn="l">
              <a:lnSpc>
                <a:spcPts val="2618"/>
              </a:lnSpc>
            </a:pPr>
          </a:p>
          <a:p>
            <a:pPr algn="l">
              <a:lnSpc>
                <a:spcPts val="2618"/>
              </a:lnSpc>
              <a:spcBef>
                <a:spcPct val="0"/>
              </a:spcBef>
            </a:pPr>
            <a:r>
              <a:rPr lang="en-US" sz="1870">
                <a:solidFill>
                  <a:srgbClr val="FFFFFF"/>
                </a:solidFill>
                <a:latin typeface="Open Sans"/>
                <a:ea typeface="Open Sans"/>
                <a:cs typeface="Open Sans"/>
                <a:sym typeface="Open Sans"/>
              </a:rPr>
              <a:t>my_function( “Reyansh”, “College”)       </a:t>
            </a:r>
          </a:p>
        </p:txBody>
      </p:sp>
      <p:sp>
        <p:nvSpPr>
          <p:cNvPr name="TextBox 21" id="21"/>
          <p:cNvSpPr txBox="true"/>
          <p:nvPr/>
        </p:nvSpPr>
        <p:spPr>
          <a:xfrm rot="0">
            <a:off x="2772242" y="3146714"/>
            <a:ext cx="441915" cy="267838"/>
          </a:xfrm>
          <a:prstGeom prst="rect">
            <a:avLst/>
          </a:prstGeom>
        </p:spPr>
        <p:txBody>
          <a:bodyPr anchor="t" rtlCol="false" tIns="0" lIns="0" bIns="0" rIns="0">
            <a:spAutoFit/>
          </a:bodyPr>
          <a:lstStyle/>
          <a:p>
            <a:pPr algn="ctr">
              <a:lnSpc>
                <a:spcPts val="2244"/>
              </a:lnSpc>
              <a:spcBef>
                <a:spcPct val="0"/>
              </a:spcBef>
            </a:pPr>
            <a:r>
              <a:rPr lang="en-US" b="true" sz="1603">
                <a:solidFill>
                  <a:srgbClr val="FFFFFF"/>
                </a:solidFill>
                <a:latin typeface="Open Sans Bold"/>
                <a:ea typeface="Open Sans Bold"/>
                <a:cs typeface="Open Sans Bold"/>
                <a:sym typeface="Open Sans Bold"/>
              </a:rPr>
              <a:t>01</a:t>
            </a:r>
          </a:p>
        </p:txBody>
      </p:sp>
      <p:sp>
        <p:nvSpPr>
          <p:cNvPr name="TextBox 22" id="22"/>
          <p:cNvSpPr txBox="true"/>
          <p:nvPr/>
        </p:nvSpPr>
        <p:spPr>
          <a:xfrm rot="0">
            <a:off x="2772242" y="4590887"/>
            <a:ext cx="441915" cy="267838"/>
          </a:xfrm>
          <a:prstGeom prst="rect">
            <a:avLst/>
          </a:prstGeom>
        </p:spPr>
        <p:txBody>
          <a:bodyPr anchor="t" rtlCol="false" tIns="0" lIns="0" bIns="0" rIns="0">
            <a:spAutoFit/>
          </a:bodyPr>
          <a:lstStyle/>
          <a:p>
            <a:pPr algn="ctr">
              <a:lnSpc>
                <a:spcPts val="2244"/>
              </a:lnSpc>
              <a:spcBef>
                <a:spcPct val="0"/>
              </a:spcBef>
            </a:pPr>
            <a:r>
              <a:rPr lang="en-US" b="true" sz="1603">
                <a:solidFill>
                  <a:srgbClr val="FFFFFF"/>
                </a:solidFill>
                <a:latin typeface="Open Sans Bold"/>
                <a:ea typeface="Open Sans Bold"/>
                <a:cs typeface="Open Sans Bold"/>
                <a:sym typeface="Open Sans Bold"/>
              </a:rPr>
              <a:t>02</a:t>
            </a:r>
          </a:p>
        </p:txBody>
      </p:sp>
      <p:sp>
        <p:nvSpPr>
          <p:cNvPr name="TextBox 23" id="23"/>
          <p:cNvSpPr txBox="true"/>
          <p:nvPr/>
        </p:nvSpPr>
        <p:spPr>
          <a:xfrm rot="0">
            <a:off x="2772242" y="6035449"/>
            <a:ext cx="441915" cy="267838"/>
          </a:xfrm>
          <a:prstGeom prst="rect">
            <a:avLst/>
          </a:prstGeom>
        </p:spPr>
        <p:txBody>
          <a:bodyPr anchor="t" rtlCol="false" tIns="0" lIns="0" bIns="0" rIns="0">
            <a:spAutoFit/>
          </a:bodyPr>
          <a:lstStyle/>
          <a:p>
            <a:pPr algn="ctr">
              <a:lnSpc>
                <a:spcPts val="2244"/>
              </a:lnSpc>
              <a:spcBef>
                <a:spcPct val="0"/>
              </a:spcBef>
            </a:pPr>
            <a:r>
              <a:rPr lang="en-US" b="true" sz="1603">
                <a:solidFill>
                  <a:srgbClr val="FFFFFF"/>
                </a:solidFill>
                <a:latin typeface="Open Sans Bold"/>
                <a:ea typeface="Open Sans Bold"/>
                <a:cs typeface="Open Sans Bold"/>
                <a:sym typeface="Open Sans Bold"/>
              </a:rPr>
              <a:t>03</a:t>
            </a:r>
          </a:p>
        </p:txBody>
      </p:sp>
      <p:sp>
        <p:nvSpPr>
          <p:cNvPr name="TextBox 24" id="24"/>
          <p:cNvSpPr txBox="true"/>
          <p:nvPr/>
        </p:nvSpPr>
        <p:spPr>
          <a:xfrm rot="0">
            <a:off x="3720568" y="4548838"/>
            <a:ext cx="7499775" cy="342410"/>
          </a:xfrm>
          <a:prstGeom prst="rect">
            <a:avLst/>
          </a:prstGeom>
        </p:spPr>
        <p:txBody>
          <a:bodyPr anchor="t" rtlCol="false" tIns="0" lIns="0" bIns="0" rIns="0">
            <a:spAutoFit/>
          </a:bodyPr>
          <a:lstStyle/>
          <a:p>
            <a:pPr algn="l">
              <a:lnSpc>
                <a:spcPts val="2868"/>
              </a:lnSpc>
              <a:spcBef>
                <a:spcPct val="0"/>
              </a:spcBef>
            </a:pPr>
            <a:r>
              <a:rPr lang="en-US" sz="2048">
                <a:solidFill>
                  <a:srgbClr val="FFFFFF"/>
                </a:solidFill>
                <a:latin typeface="Open Sans"/>
                <a:ea typeface="Open Sans"/>
                <a:cs typeface="Open Sans"/>
                <a:sym typeface="Open Sans"/>
              </a:rPr>
              <a:t>To let a function return a value, use the return statement:</a:t>
            </a:r>
          </a:p>
        </p:txBody>
      </p:sp>
      <p:sp>
        <p:nvSpPr>
          <p:cNvPr name="TextBox 25" id="25"/>
          <p:cNvSpPr txBox="true"/>
          <p:nvPr/>
        </p:nvSpPr>
        <p:spPr>
          <a:xfrm rot="0">
            <a:off x="3720568" y="2931773"/>
            <a:ext cx="7389029" cy="698759"/>
          </a:xfrm>
          <a:prstGeom prst="rect">
            <a:avLst/>
          </a:prstGeom>
        </p:spPr>
        <p:txBody>
          <a:bodyPr anchor="t" rtlCol="false" tIns="0" lIns="0" bIns="0" rIns="0">
            <a:spAutoFit/>
          </a:bodyPr>
          <a:lstStyle/>
          <a:p>
            <a:pPr algn="l">
              <a:lnSpc>
                <a:spcPts val="2868"/>
              </a:lnSpc>
            </a:pPr>
            <a:r>
              <a:rPr lang="en-US" sz="2048">
                <a:solidFill>
                  <a:srgbClr val="FFFFFF"/>
                </a:solidFill>
                <a:latin typeface="Open Sans"/>
                <a:ea typeface="Open Sans"/>
                <a:cs typeface="Open Sans"/>
                <a:sym typeface="Open Sans"/>
              </a:rPr>
              <a:t>In Python a function is defined using the def keyword:</a:t>
            </a:r>
          </a:p>
          <a:p>
            <a:pPr algn="l">
              <a:lnSpc>
                <a:spcPts val="2868"/>
              </a:lnSpc>
              <a:spcBef>
                <a:spcPct val="0"/>
              </a:spcBef>
            </a:pPr>
            <a:r>
              <a:rPr lang="en-US" sz="2048">
                <a:solidFill>
                  <a:srgbClr val="FFFFFF"/>
                </a:solidFill>
                <a:latin typeface="Open Sans"/>
                <a:ea typeface="Open Sans"/>
                <a:cs typeface="Open Sans"/>
                <a:sym typeface="Open Sans"/>
              </a:rPr>
              <a:t>Information can be passed into functions as arguments</a:t>
            </a:r>
          </a:p>
        </p:txBody>
      </p:sp>
      <p:sp>
        <p:nvSpPr>
          <p:cNvPr name="TextBox 26" id="26"/>
          <p:cNvSpPr txBox="true"/>
          <p:nvPr/>
        </p:nvSpPr>
        <p:spPr>
          <a:xfrm rot="0">
            <a:off x="3665195" y="5973625"/>
            <a:ext cx="7499775" cy="1055107"/>
          </a:xfrm>
          <a:prstGeom prst="rect">
            <a:avLst/>
          </a:prstGeom>
        </p:spPr>
        <p:txBody>
          <a:bodyPr anchor="t" rtlCol="false" tIns="0" lIns="0" bIns="0" rIns="0">
            <a:spAutoFit/>
          </a:bodyPr>
          <a:lstStyle/>
          <a:p>
            <a:pPr algn="l">
              <a:lnSpc>
                <a:spcPts val="2868"/>
              </a:lnSpc>
            </a:pPr>
            <a:r>
              <a:rPr lang="en-US" sz="2048">
                <a:solidFill>
                  <a:srgbClr val="FFFFFF"/>
                </a:solidFill>
                <a:latin typeface="Open Sans"/>
                <a:ea typeface="Open Sans"/>
                <a:cs typeface="Open Sans"/>
                <a:sym typeface="Open Sans"/>
              </a:rPr>
              <a:t>Python also accepts function recursion, which means a defined function can call itself</a:t>
            </a:r>
          </a:p>
          <a:p>
            <a:pPr algn="l">
              <a:lnSpc>
                <a:spcPts val="2868"/>
              </a:lnSpc>
              <a:spcBef>
                <a:spcPct val="0"/>
              </a:spcBef>
            </a:pPr>
            <a:r>
              <a:rPr lang="en-US" sz="2048">
                <a:solidFill>
                  <a:srgbClr val="FFFFFF"/>
                </a:solidFill>
                <a:latin typeface="Open Sans"/>
                <a:ea typeface="Open Sans"/>
                <a:cs typeface="Open Sans"/>
                <a:sym typeface="Open Sans"/>
              </a:rPr>
              <a:t>Be carefull of writing a function which never terminates</a:t>
            </a:r>
          </a:p>
        </p:txBody>
      </p:sp>
      <p:sp>
        <p:nvSpPr>
          <p:cNvPr name="TextBox 27" id="27"/>
          <p:cNvSpPr txBox="true"/>
          <p:nvPr/>
        </p:nvSpPr>
        <p:spPr>
          <a:xfrm rot="0">
            <a:off x="11888862" y="4384330"/>
            <a:ext cx="3777950" cy="992796"/>
          </a:xfrm>
          <a:prstGeom prst="rect">
            <a:avLst/>
          </a:prstGeom>
        </p:spPr>
        <p:txBody>
          <a:bodyPr anchor="t" rtlCol="false" tIns="0" lIns="0" bIns="0" rIns="0">
            <a:spAutoFit/>
          </a:bodyPr>
          <a:lstStyle/>
          <a:p>
            <a:pPr algn="l">
              <a:lnSpc>
                <a:spcPts val="2618"/>
              </a:lnSpc>
            </a:pPr>
            <a:r>
              <a:rPr lang="en-US" sz="1870">
                <a:solidFill>
                  <a:srgbClr val="FFFFFF"/>
                </a:solidFill>
                <a:latin typeface="Open Sans"/>
                <a:ea typeface="Open Sans"/>
                <a:cs typeface="Open Sans"/>
                <a:sym typeface="Open Sans"/>
              </a:rPr>
              <a:t>def my_function(x):                                 </a:t>
            </a:r>
          </a:p>
          <a:p>
            <a:pPr algn="l">
              <a:lnSpc>
                <a:spcPts val="2618"/>
              </a:lnSpc>
            </a:pPr>
            <a:r>
              <a:rPr lang="en-US" sz="1870">
                <a:solidFill>
                  <a:srgbClr val="FFFFFF"/>
                </a:solidFill>
                <a:latin typeface="Open Sans"/>
                <a:ea typeface="Open Sans"/>
                <a:cs typeface="Open Sans"/>
                <a:sym typeface="Open Sans"/>
              </a:rPr>
              <a:t>    return 5 * x                                          </a:t>
            </a:r>
          </a:p>
          <a:p>
            <a:pPr algn="l" marL="0" indent="0" lvl="0">
              <a:lnSpc>
                <a:spcPts val="2618"/>
              </a:lnSpc>
              <a:spcBef>
                <a:spcPct val="0"/>
              </a:spcBef>
            </a:pPr>
          </a:p>
        </p:txBody>
      </p:sp>
      <p:sp>
        <p:nvSpPr>
          <p:cNvPr name="TextBox 28" id="28"/>
          <p:cNvSpPr txBox="true"/>
          <p:nvPr/>
        </p:nvSpPr>
        <p:spPr>
          <a:xfrm rot="0">
            <a:off x="11888862" y="5796147"/>
            <a:ext cx="4268209" cy="1985481"/>
          </a:xfrm>
          <a:prstGeom prst="rect">
            <a:avLst/>
          </a:prstGeom>
        </p:spPr>
        <p:txBody>
          <a:bodyPr anchor="t" rtlCol="false" tIns="0" lIns="0" bIns="0" rIns="0">
            <a:spAutoFit/>
          </a:bodyPr>
          <a:lstStyle/>
          <a:p>
            <a:pPr algn="l" marL="0" indent="0" lvl="0">
              <a:lnSpc>
                <a:spcPts val="2618"/>
              </a:lnSpc>
              <a:spcBef>
                <a:spcPct val="0"/>
              </a:spcBef>
            </a:pPr>
            <a:r>
              <a:rPr lang="en-US" sz="1870">
                <a:solidFill>
                  <a:srgbClr val="FFFFFF"/>
                </a:solidFill>
                <a:latin typeface="Open Sans"/>
                <a:ea typeface="Open Sans"/>
                <a:cs typeface="Open Sans"/>
                <a:sym typeface="Open Sans"/>
              </a:rPr>
              <a:t>def t</a:t>
            </a:r>
            <a:r>
              <a:rPr lang="en-US" sz="1870" strike="noStrike" u="none">
                <a:solidFill>
                  <a:srgbClr val="FFFFFF"/>
                </a:solidFill>
                <a:latin typeface="Open Sans"/>
                <a:ea typeface="Open Sans"/>
                <a:cs typeface="Open Sans"/>
                <a:sym typeface="Open Sans"/>
              </a:rPr>
              <a:t>ri_</a:t>
            </a:r>
            <a:r>
              <a:rPr lang="en-US" sz="1870" strike="noStrike" u="none">
                <a:solidFill>
                  <a:srgbClr val="FFFFFF"/>
                </a:solidFill>
                <a:latin typeface="Open Sans"/>
                <a:ea typeface="Open Sans"/>
                <a:cs typeface="Open Sans"/>
                <a:sym typeface="Open Sans"/>
              </a:rPr>
              <a:t>recursion(k):                                </a:t>
            </a:r>
          </a:p>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    if(k</a:t>
            </a:r>
            <a:r>
              <a:rPr lang="en-US" sz="1870" strike="noStrike" u="none">
                <a:solidFill>
                  <a:srgbClr val="FFFFFF"/>
                </a:solidFill>
                <a:latin typeface="Open Sans"/>
                <a:ea typeface="Open Sans"/>
                <a:cs typeface="Open Sans"/>
                <a:sym typeface="Open Sans"/>
              </a:rPr>
              <a:t> </a:t>
            </a:r>
            <a:r>
              <a:rPr lang="en-US" sz="1870" strike="noStrike" u="none">
                <a:solidFill>
                  <a:srgbClr val="FFFFFF"/>
                </a:solidFill>
                <a:latin typeface="Open Sans"/>
                <a:ea typeface="Open Sans"/>
                <a:cs typeface="Open Sans"/>
                <a:sym typeface="Open Sans"/>
              </a:rPr>
              <a:t>&gt; 0)</a:t>
            </a:r>
            <a:r>
              <a:rPr lang="en-US" sz="1870" strike="noStrike" u="none">
                <a:solidFill>
                  <a:srgbClr val="FFFFFF"/>
                </a:solidFill>
                <a:latin typeface="Open Sans"/>
                <a:ea typeface="Open Sans"/>
                <a:cs typeface="Open Sans"/>
                <a:sym typeface="Open Sans"/>
              </a:rPr>
              <a:t>:                                                </a:t>
            </a:r>
          </a:p>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        result</a:t>
            </a:r>
            <a:r>
              <a:rPr lang="en-US" sz="1870" strike="noStrike" u="none">
                <a:solidFill>
                  <a:srgbClr val="FFFFFF"/>
                </a:solidFill>
                <a:latin typeface="Open Sans"/>
                <a:ea typeface="Open Sans"/>
                <a:cs typeface="Open Sans"/>
                <a:sym typeface="Open Sans"/>
              </a:rPr>
              <a:t> </a:t>
            </a:r>
            <a:r>
              <a:rPr lang="en-US" sz="1870" strike="noStrike" u="none">
                <a:solidFill>
                  <a:srgbClr val="FFFFFF"/>
                </a:solidFill>
                <a:latin typeface="Open Sans"/>
                <a:ea typeface="Open Sans"/>
                <a:cs typeface="Open Sans"/>
                <a:sym typeface="Open Sans"/>
              </a:rPr>
              <a:t>=</a:t>
            </a:r>
            <a:r>
              <a:rPr lang="en-US" sz="1870" strike="noStrike" u="none">
                <a:solidFill>
                  <a:srgbClr val="FFFFFF"/>
                </a:solidFill>
                <a:latin typeface="Open Sans"/>
                <a:ea typeface="Open Sans"/>
                <a:cs typeface="Open Sans"/>
                <a:sym typeface="Open Sans"/>
              </a:rPr>
              <a:t> </a:t>
            </a:r>
            <a:r>
              <a:rPr lang="en-US" sz="1870" strike="noStrike" u="none">
                <a:solidFill>
                  <a:srgbClr val="FFFFFF"/>
                </a:solidFill>
                <a:latin typeface="Open Sans"/>
                <a:ea typeface="Open Sans"/>
                <a:cs typeface="Open Sans"/>
                <a:sym typeface="Open Sans"/>
              </a:rPr>
              <a:t>k</a:t>
            </a:r>
            <a:r>
              <a:rPr lang="en-US" sz="1870" strike="noStrike" u="none">
                <a:solidFill>
                  <a:srgbClr val="FFFFFF"/>
                </a:solidFill>
                <a:latin typeface="Open Sans"/>
                <a:ea typeface="Open Sans"/>
                <a:cs typeface="Open Sans"/>
                <a:sym typeface="Open Sans"/>
              </a:rPr>
              <a:t> </a:t>
            </a:r>
            <a:r>
              <a:rPr lang="en-US" sz="1870" strike="noStrike" u="none">
                <a:solidFill>
                  <a:srgbClr val="FFFFFF"/>
                </a:solidFill>
                <a:latin typeface="Open Sans"/>
                <a:ea typeface="Open Sans"/>
                <a:cs typeface="Open Sans"/>
                <a:sym typeface="Open Sans"/>
              </a:rPr>
              <a:t>+</a:t>
            </a:r>
            <a:r>
              <a:rPr lang="en-US" sz="1870" strike="noStrike" u="none">
                <a:solidFill>
                  <a:srgbClr val="FFFFFF"/>
                </a:solidFill>
                <a:latin typeface="Open Sans"/>
                <a:ea typeface="Open Sans"/>
                <a:cs typeface="Open Sans"/>
                <a:sym typeface="Open Sans"/>
              </a:rPr>
              <a:t> </a:t>
            </a:r>
            <a:r>
              <a:rPr lang="en-US" sz="1870" strike="noStrike" u="none">
                <a:solidFill>
                  <a:srgbClr val="FFFFFF"/>
                </a:solidFill>
                <a:latin typeface="Open Sans"/>
                <a:ea typeface="Open Sans"/>
                <a:cs typeface="Open Sans"/>
                <a:sym typeface="Open Sans"/>
              </a:rPr>
              <a:t>tri_re</a:t>
            </a:r>
            <a:r>
              <a:rPr lang="en-US" sz="1870" strike="noStrike" u="none">
                <a:solidFill>
                  <a:srgbClr val="FFFFFF"/>
                </a:solidFill>
                <a:latin typeface="Open Sans"/>
                <a:ea typeface="Open Sans"/>
                <a:cs typeface="Open Sans"/>
                <a:sym typeface="Open Sans"/>
              </a:rPr>
              <a:t>c</a:t>
            </a:r>
            <a:r>
              <a:rPr lang="en-US" sz="1870" strike="noStrike" u="none">
                <a:solidFill>
                  <a:srgbClr val="FFFFFF"/>
                </a:solidFill>
                <a:latin typeface="Open Sans"/>
                <a:ea typeface="Open Sans"/>
                <a:cs typeface="Open Sans"/>
                <a:sym typeface="Open Sans"/>
              </a:rPr>
              <a:t>u</a:t>
            </a:r>
            <a:r>
              <a:rPr lang="en-US" sz="1870" strike="noStrike" u="none">
                <a:solidFill>
                  <a:srgbClr val="FFFFFF"/>
                </a:solidFill>
                <a:latin typeface="Open Sans"/>
                <a:ea typeface="Open Sans"/>
                <a:cs typeface="Open Sans"/>
                <a:sym typeface="Open Sans"/>
              </a:rPr>
              <a:t>rs</a:t>
            </a:r>
            <a:r>
              <a:rPr lang="en-US" sz="1870" strike="noStrike" u="none">
                <a:solidFill>
                  <a:srgbClr val="FFFFFF"/>
                </a:solidFill>
                <a:latin typeface="Open Sans"/>
                <a:ea typeface="Open Sans"/>
                <a:cs typeface="Open Sans"/>
                <a:sym typeface="Open Sans"/>
              </a:rPr>
              <a:t>ion(k</a:t>
            </a:r>
            <a:r>
              <a:rPr lang="en-US" sz="1870" strike="noStrike" u="none">
                <a:solidFill>
                  <a:srgbClr val="FFFFFF"/>
                </a:solidFill>
                <a:latin typeface="Open Sans"/>
                <a:ea typeface="Open Sans"/>
                <a:cs typeface="Open Sans"/>
                <a:sym typeface="Open Sans"/>
              </a:rPr>
              <a:t> - 1).     </a:t>
            </a:r>
          </a:p>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        print(re</a:t>
            </a:r>
            <a:r>
              <a:rPr lang="en-US" sz="1870" strike="noStrike" u="none">
                <a:solidFill>
                  <a:srgbClr val="FFFFFF"/>
                </a:solidFill>
                <a:latin typeface="Open Sans"/>
                <a:ea typeface="Open Sans"/>
                <a:cs typeface="Open Sans"/>
                <a:sym typeface="Open Sans"/>
              </a:rPr>
              <a:t>s</a:t>
            </a:r>
            <a:r>
              <a:rPr lang="en-US" sz="1870" strike="noStrike" u="none">
                <a:solidFill>
                  <a:srgbClr val="FFFFFF"/>
                </a:solidFill>
                <a:latin typeface="Open Sans"/>
                <a:ea typeface="Open Sans"/>
                <a:cs typeface="Open Sans"/>
                <a:sym typeface="Open Sans"/>
              </a:rPr>
              <a:t>ult)</a:t>
            </a:r>
            <a:r>
              <a:rPr lang="en-US" sz="1870" strike="noStrike" u="none">
                <a:solidFill>
                  <a:srgbClr val="FFFFFF"/>
                </a:solidFill>
                <a:latin typeface="Open Sans"/>
                <a:ea typeface="Open Sans"/>
                <a:cs typeface="Open Sans"/>
                <a:sym typeface="Open Sans"/>
              </a:rPr>
              <a:t>                                     </a:t>
            </a:r>
          </a:p>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    else:                                                      </a:t>
            </a:r>
          </a:p>
          <a:p>
            <a:pPr algn="l" marL="0" indent="0" lvl="0">
              <a:lnSpc>
                <a:spcPts val="2618"/>
              </a:lnSpc>
              <a:spcBef>
                <a:spcPct val="0"/>
              </a:spcBef>
            </a:pPr>
            <a:r>
              <a:rPr lang="en-US" sz="1870" strike="noStrike" u="none">
                <a:solidFill>
                  <a:srgbClr val="FFFFFF"/>
                </a:solidFill>
                <a:latin typeface="Open Sans"/>
                <a:ea typeface="Open Sans"/>
                <a:cs typeface="Open Sans"/>
                <a:sym typeface="Open Sans"/>
              </a:rPr>
              <a:t>        return 0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5D50F"/>
        </a:solidFill>
      </p:bgPr>
    </p:bg>
    <p:spTree>
      <p:nvGrpSpPr>
        <p:cNvPr id="1" name=""/>
        <p:cNvGrpSpPr/>
        <p:nvPr/>
      </p:nvGrpSpPr>
      <p:grpSpPr>
        <a:xfrm>
          <a:off x="0" y="0"/>
          <a:ext cx="0" cy="0"/>
          <a:chOff x="0" y="0"/>
          <a:chExt cx="0" cy="0"/>
        </a:xfrm>
      </p:grpSpPr>
      <p:sp>
        <p:nvSpPr>
          <p:cNvPr name="AutoShape 2" id="2"/>
          <p:cNvSpPr/>
          <p:nvPr/>
        </p:nvSpPr>
        <p:spPr>
          <a:xfrm flipV="true">
            <a:off x="1795779" y="9870834"/>
            <a:ext cx="14305661" cy="0"/>
          </a:xfrm>
          <a:prstGeom prst="line">
            <a:avLst/>
          </a:prstGeom>
          <a:ln cap="flat" w="9525">
            <a:solidFill>
              <a:srgbClr val="FFFFFF"/>
            </a:solidFill>
            <a:prstDash val="solid"/>
            <a:headEnd type="none" len="sm" w="sm"/>
            <a:tailEnd type="none" len="sm" w="sm"/>
          </a:ln>
        </p:spPr>
      </p:sp>
      <p:sp>
        <p:nvSpPr>
          <p:cNvPr name="Freeform 3" id="3"/>
          <p:cNvSpPr/>
          <p:nvPr/>
        </p:nvSpPr>
        <p:spPr>
          <a:xfrm flipH="false" flipV="false" rot="0">
            <a:off x="1991170" y="8854420"/>
            <a:ext cx="1922453" cy="230101"/>
          </a:xfrm>
          <a:custGeom>
            <a:avLst/>
            <a:gdLst/>
            <a:ahLst/>
            <a:cxnLst/>
            <a:rect r="r" b="b" t="t" l="l"/>
            <a:pathLst>
              <a:path h="230101" w="1922453">
                <a:moveTo>
                  <a:pt x="0" y="0"/>
                </a:moveTo>
                <a:lnTo>
                  <a:pt x="1922453" y="0"/>
                </a:lnTo>
                <a:lnTo>
                  <a:pt x="1922453" y="230101"/>
                </a:lnTo>
                <a:lnTo>
                  <a:pt x="0" y="2301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1245482" y="1876308"/>
            <a:ext cx="1922453" cy="230101"/>
          </a:xfrm>
          <a:custGeom>
            <a:avLst/>
            <a:gdLst/>
            <a:ahLst/>
            <a:cxnLst/>
            <a:rect r="r" b="b" t="t" l="l"/>
            <a:pathLst>
              <a:path h="230101" w="1922453">
                <a:moveTo>
                  <a:pt x="1922453" y="0"/>
                </a:moveTo>
                <a:lnTo>
                  <a:pt x="0" y="0"/>
                </a:lnTo>
                <a:lnTo>
                  <a:pt x="0" y="230101"/>
                </a:lnTo>
                <a:lnTo>
                  <a:pt x="1922453" y="230101"/>
                </a:lnTo>
                <a:lnTo>
                  <a:pt x="192245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22592" y="0"/>
            <a:ext cx="19810592" cy="10171815"/>
          </a:xfrm>
          <a:custGeom>
            <a:avLst/>
            <a:gdLst/>
            <a:ahLst/>
            <a:cxnLst/>
            <a:rect r="r" b="b" t="t" l="l"/>
            <a:pathLst>
              <a:path h="10171815" w="19810592">
                <a:moveTo>
                  <a:pt x="0" y="0"/>
                </a:moveTo>
                <a:lnTo>
                  <a:pt x="19810592" y="0"/>
                </a:lnTo>
                <a:lnTo>
                  <a:pt x="19810592" y="10171815"/>
                </a:lnTo>
                <a:lnTo>
                  <a:pt x="0" y="10171815"/>
                </a:lnTo>
                <a:lnTo>
                  <a:pt x="0" y="0"/>
                </a:lnTo>
                <a:close/>
              </a:path>
            </a:pathLst>
          </a:custGeom>
          <a:blipFill>
            <a:blip r:embed="rId4"/>
            <a:stretch>
              <a:fillRect l="0" t="-5842" r="0" b="-3709"/>
            </a:stretch>
          </a:blipFill>
        </p:spPr>
      </p:sp>
      <p:sp>
        <p:nvSpPr>
          <p:cNvPr name="Freeform 6" id="6"/>
          <p:cNvSpPr/>
          <p:nvPr/>
        </p:nvSpPr>
        <p:spPr>
          <a:xfrm flipH="false" flipV="false" rot="0">
            <a:off x="7945990" y="8111400"/>
            <a:ext cx="1922453" cy="230101"/>
          </a:xfrm>
          <a:custGeom>
            <a:avLst/>
            <a:gdLst/>
            <a:ahLst/>
            <a:cxnLst/>
            <a:rect r="r" b="b" t="t" l="l"/>
            <a:pathLst>
              <a:path h="230101" w="1922453">
                <a:moveTo>
                  <a:pt x="0" y="0"/>
                </a:moveTo>
                <a:lnTo>
                  <a:pt x="1922452" y="0"/>
                </a:lnTo>
                <a:lnTo>
                  <a:pt x="1922452" y="230101"/>
                </a:lnTo>
                <a:lnTo>
                  <a:pt x="0" y="2301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690599" y="2106409"/>
            <a:ext cx="13410841" cy="5640902"/>
            <a:chOff x="0" y="0"/>
            <a:chExt cx="3532073" cy="1485670"/>
          </a:xfrm>
        </p:grpSpPr>
        <p:sp>
          <p:nvSpPr>
            <p:cNvPr name="Freeform 8" id="8"/>
            <p:cNvSpPr/>
            <p:nvPr/>
          </p:nvSpPr>
          <p:spPr>
            <a:xfrm flipH="false" flipV="false" rot="0">
              <a:off x="0" y="0"/>
              <a:ext cx="3532073" cy="1485670"/>
            </a:xfrm>
            <a:custGeom>
              <a:avLst/>
              <a:gdLst/>
              <a:ahLst/>
              <a:cxnLst/>
              <a:rect r="r" b="b" t="t" l="l"/>
              <a:pathLst>
                <a:path h="1485670" w="3532073">
                  <a:moveTo>
                    <a:pt x="0" y="0"/>
                  </a:moveTo>
                  <a:lnTo>
                    <a:pt x="3532073" y="0"/>
                  </a:lnTo>
                  <a:lnTo>
                    <a:pt x="3532073" y="1485670"/>
                  </a:lnTo>
                  <a:lnTo>
                    <a:pt x="0" y="1485670"/>
                  </a:lnTo>
                  <a:close/>
                </a:path>
              </a:pathLst>
            </a:custGeom>
            <a:solidFill>
              <a:srgbClr val="FFFFFF">
                <a:alpha val="49804"/>
              </a:srgbClr>
            </a:solidFill>
          </p:spPr>
        </p:sp>
        <p:sp>
          <p:nvSpPr>
            <p:cNvPr name="TextBox 9" id="9"/>
            <p:cNvSpPr txBox="true"/>
            <p:nvPr/>
          </p:nvSpPr>
          <p:spPr>
            <a:xfrm>
              <a:off x="0" y="-19050"/>
              <a:ext cx="3532073" cy="1504720"/>
            </a:xfrm>
            <a:prstGeom prst="rect">
              <a:avLst/>
            </a:prstGeom>
          </p:spPr>
          <p:txBody>
            <a:bodyPr anchor="ctr" rtlCol="false" tIns="50800" lIns="50800" bIns="50800" rIns="50800"/>
            <a:lstStyle/>
            <a:p>
              <a:pPr algn="ctr">
                <a:lnSpc>
                  <a:spcPts val="1820"/>
                </a:lnSpc>
              </a:pPr>
            </a:p>
          </p:txBody>
        </p:sp>
      </p:grpSp>
      <p:sp>
        <p:nvSpPr>
          <p:cNvPr name="TextBox 10" id="10"/>
          <p:cNvSpPr txBox="true"/>
          <p:nvPr/>
        </p:nvSpPr>
        <p:spPr>
          <a:xfrm rot="0">
            <a:off x="2952396" y="2909971"/>
            <a:ext cx="12943449" cy="4064491"/>
          </a:xfrm>
          <a:prstGeom prst="rect">
            <a:avLst/>
          </a:prstGeom>
        </p:spPr>
        <p:txBody>
          <a:bodyPr anchor="t" rtlCol="false" tIns="0" lIns="0" bIns="0" rIns="0">
            <a:spAutoFit/>
          </a:bodyPr>
          <a:lstStyle/>
          <a:p>
            <a:pPr algn="ctr">
              <a:lnSpc>
                <a:spcPts val="15897"/>
              </a:lnSpc>
            </a:pPr>
            <a:r>
              <a:rPr lang="en-US" sz="11355">
                <a:solidFill>
                  <a:srgbClr val="99F63D"/>
                </a:solidFill>
                <a:latin typeface="Horizon"/>
                <a:ea typeface="Horizon"/>
                <a:cs typeface="Horizon"/>
                <a:sym typeface="Horizon"/>
              </a:rPr>
              <a:t>CODE</a:t>
            </a:r>
          </a:p>
          <a:p>
            <a:pPr algn="ctr">
              <a:lnSpc>
                <a:spcPts val="15897"/>
              </a:lnSpc>
              <a:spcBef>
                <a:spcPct val="0"/>
              </a:spcBef>
            </a:pPr>
            <a:r>
              <a:rPr lang="en-US" sz="11355">
                <a:solidFill>
                  <a:srgbClr val="99F63D"/>
                </a:solidFill>
                <a:latin typeface="Horizon"/>
                <a:ea typeface="Horizon"/>
                <a:cs typeface="Horizon"/>
                <a:sym typeface="Horizon"/>
              </a:rPr>
              <a:t>ROYALE</a:t>
            </a:r>
          </a:p>
        </p:txBody>
      </p:sp>
      <p:sp>
        <p:nvSpPr>
          <p:cNvPr name="Freeform 11" id="11"/>
          <p:cNvSpPr/>
          <p:nvPr/>
        </p:nvSpPr>
        <p:spPr>
          <a:xfrm flipH="false" flipV="false" rot="793249">
            <a:off x="12705554" y="714680"/>
            <a:ext cx="4296027" cy="2553357"/>
          </a:xfrm>
          <a:custGeom>
            <a:avLst/>
            <a:gdLst/>
            <a:ahLst/>
            <a:cxnLst/>
            <a:rect r="r" b="b" t="t" l="l"/>
            <a:pathLst>
              <a:path h="2553357" w="4296027">
                <a:moveTo>
                  <a:pt x="0" y="0"/>
                </a:moveTo>
                <a:lnTo>
                  <a:pt x="4296027" y="0"/>
                </a:lnTo>
                <a:lnTo>
                  <a:pt x="4296027" y="2553357"/>
                </a:lnTo>
                <a:lnTo>
                  <a:pt x="0" y="25533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4DAA49"/>
        </a:solidFill>
      </p:bgPr>
    </p:bg>
    <p:spTree>
      <p:nvGrpSpPr>
        <p:cNvPr id="1" name=""/>
        <p:cNvGrpSpPr/>
        <p:nvPr/>
      </p:nvGrpSpPr>
      <p:grpSpPr>
        <a:xfrm>
          <a:off x="0" y="0"/>
          <a:ext cx="0" cy="0"/>
          <a:chOff x="0" y="0"/>
          <a:chExt cx="0" cy="0"/>
        </a:xfrm>
      </p:grpSpPr>
      <p:sp>
        <p:nvSpPr>
          <p:cNvPr name="Freeform 2" id="2"/>
          <p:cNvSpPr/>
          <p:nvPr/>
        </p:nvSpPr>
        <p:spPr>
          <a:xfrm flipH="false" flipV="false" rot="0">
            <a:off x="1821982" y="2408928"/>
            <a:ext cx="5778062" cy="5778062"/>
          </a:xfrm>
          <a:custGeom>
            <a:avLst/>
            <a:gdLst/>
            <a:ahLst/>
            <a:cxnLst/>
            <a:rect r="r" b="b" t="t" l="l"/>
            <a:pathLst>
              <a:path h="5778062" w="5778062">
                <a:moveTo>
                  <a:pt x="0" y="0"/>
                </a:moveTo>
                <a:lnTo>
                  <a:pt x="5778063" y="0"/>
                </a:lnTo>
                <a:lnTo>
                  <a:pt x="5778063" y="5778063"/>
                </a:lnTo>
                <a:lnTo>
                  <a:pt x="0" y="5778063"/>
                </a:lnTo>
                <a:lnTo>
                  <a:pt x="0" y="0"/>
                </a:lnTo>
                <a:close/>
              </a:path>
            </a:pathLst>
          </a:custGeom>
          <a:blipFill>
            <a:blip r:embed="rId2"/>
            <a:stretch>
              <a:fillRect l="0" t="0" r="0" b="0"/>
            </a:stretch>
          </a:blipFill>
        </p:spPr>
      </p:sp>
      <p:sp>
        <p:nvSpPr>
          <p:cNvPr name="TextBox 3" id="3"/>
          <p:cNvSpPr txBox="true"/>
          <p:nvPr/>
        </p:nvSpPr>
        <p:spPr>
          <a:xfrm rot="0">
            <a:off x="7497081" y="180975"/>
            <a:ext cx="2941320" cy="1457324"/>
          </a:xfrm>
          <a:prstGeom prst="rect">
            <a:avLst/>
          </a:prstGeom>
        </p:spPr>
        <p:txBody>
          <a:bodyPr anchor="t" rtlCol="false" tIns="0" lIns="0" bIns="0" rIns="0">
            <a:spAutoFit/>
          </a:bodyPr>
          <a:lstStyle/>
          <a:p>
            <a:pPr algn="ctr">
              <a:lnSpc>
                <a:spcPts val="12000"/>
              </a:lnSpc>
              <a:spcBef>
                <a:spcPct val="0"/>
              </a:spcBef>
            </a:pPr>
            <a:r>
              <a:rPr lang="en-US" sz="8000">
                <a:solidFill>
                  <a:srgbClr val="FFFFFF"/>
                </a:solidFill>
                <a:latin typeface="TT Norms"/>
                <a:ea typeface="TT Norms"/>
                <a:cs typeface="TT Norms"/>
                <a:sym typeface="TT Norms"/>
              </a:rPr>
              <a:t>OOPS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4DAA49"/>
        </a:solidFill>
      </p:bgPr>
    </p:bg>
    <p:spTree>
      <p:nvGrpSpPr>
        <p:cNvPr id="1" name=""/>
        <p:cNvGrpSpPr/>
        <p:nvPr/>
      </p:nvGrpSpPr>
      <p:grpSpPr>
        <a:xfrm>
          <a:off x="0" y="0"/>
          <a:ext cx="0" cy="0"/>
          <a:chOff x="0" y="0"/>
          <a:chExt cx="0" cy="0"/>
        </a:xfrm>
      </p:grpSpPr>
      <p:sp>
        <p:nvSpPr>
          <p:cNvPr name="Freeform 2" id="2"/>
          <p:cNvSpPr/>
          <p:nvPr/>
        </p:nvSpPr>
        <p:spPr>
          <a:xfrm flipH="false" flipV="false" rot="0">
            <a:off x="302741" y="210065"/>
            <a:ext cx="17592347" cy="9727386"/>
          </a:xfrm>
          <a:custGeom>
            <a:avLst/>
            <a:gdLst/>
            <a:ahLst/>
            <a:cxnLst/>
            <a:rect r="r" b="b" t="t" l="l"/>
            <a:pathLst>
              <a:path h="9727386" w="17592347">
                <a:moveTo>
                  <a:pt x="0" y="0"/>
                </a:moveTo>
                <a:lnTo>
                  <a:pt x="17592347" y="0"/>
                </a:lnTo>
                <a:lnTo>
                  <a:pt x="17592347" y="9727385"/>
                </a:lnTo>
                <a:lnTo>
                  <a:pt x="0" y="9727385"/>
                </a:lnTo>
                <a:lnTo>
                  <a:pt x="0" y="0"/>
                </a:lnTo>
                <a:close/>
              </a:path>
            </a:pathLst>
          </a:custGeom>
          <a:blipFill>
            <a:blip r:embed="rId2"/>
            <a:stretch>
              <a:fillRect l="0" t="0" r="0" b="-173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4DAA49"/>
        </a:solidFill>
      </p:bgPr>
    </p:bg>
    <p:spTree>
      <p:nvGrpSpPr>
        <p:cNvPr id="1" name=""/>
        <p:cNvGrpSpPr/>
        <p:nvPr/>
      </p:nvGrpSpPr>
      <p:grpSpPr>
        <a:xfrm>
          <a:off x="0" y="0"/>
          <a:ext cx="0" cy="0"/>
          <a:chOff x="0" y="0"/>
          <a:chExt cx="0" cy="0"/>
        </a:xfrm>
      </p:grpSpPr>
      <p:sp>
        <p:nvSpPr>
          <p:cNvPr name="Freeform 2" id="2"/>
          <p:cNvSpPr/>
          <p:nvPr/>
        </p:nvSpPr>
        <p:spPr>
          <a:xfrm flipH="false" flipV="false" rot="0">
            <a:off x="718050" y="620147"/>
            <a:ext cx="16851899" cy="8969477"/>
          </a:xfrm>
          <a:custGeom>
            <a:avLst/>
            <a:gdLst/>
            <a:ahLst/>
            <a:cxnLst/>
            <a:rect r="r" b="b" t="t" l="l"/>
            <a:pathLst>
              <a:path h="8969477" w="16851899">
                <a:moveTo>
                  <a:pt x="0" y="0"/>
                </a:moveTo>
                <a:lnTo>
                  <a:pt x="16851900" y="0"/>
                </a:lnTo>
                <a:lnTo>
                  <a:pt x="16851900" y="8969477"/>
                </a:lnTo>
                <a:lnTo>
                  <a:pt x="0" y="8969477"/>
                </a:lnTo>
                <a:lnTo>
                  <a:pt x="0" y="0"/>
                </a:lnTo>
                <a:close/>
              </a:path>
            </a:pathLst>
          </a:custGeom>
          <a:blipFill>
            <a:blip r:embed="rId2"/>
            <a:stretch>
              <a:fillRect l="0" t="-2410" r="0" b="-3271"/>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4DAA49"/>
        </a:solidFill>
      </p:bgPr>
    </p:bg>
    <p:spTree>
      <p:nvGrpSpPr>
        <p:cNvPr id="1" name=""/>
        <p:cNvGrpSpPr/>
        <p:nvPr/>
      </p:nvGrpSpPr>
      <p:grpSpPr>
        <a:xfrm>
          <a:off x="0" y="0"/>
          <a:ext cx="0" cy="0"/>
          <a:chOff x="0" y="0"/>
          <a:chExt cx="0" cy="0"/>
        </a:xfrm>
      </p:grpSpPr>
      <p:sp>
        <p:nvSpPr>
          <p:cNvPr name="Freeform 2" id="2"/>
          <p:cNvSpPr/>
          <p:nvPr/>
        </p:nvSpPr>
        <p:spPr>
          <a:xfrm flipH="false" flipV="false" rot="0">
            <a:off x="656604" y="493004"/>
            <a:ext cx="17152935" cy="9300992"/>
          </a:xfrm>
          <a:custGeom>
            <a:avLst/>
            <a:gdLst/>
            <a:ahLst/>
            <a:cxnLst/>
            <a:rect r="r" b="b" t="t" l="l"/>
            <a:pathLst>
              <a:path h="9300992" w="17152935">
                <a:moveTo>
                  <a:pt x="0" y="0"/>
                </a:moveTo>
                <a:lnTo>
                  <a:pt x="17152935" y="0"/>
                </a:lnTo>
                <a:lnTo>
                  <a:pt x="17152935" y="9300992"/>
                </a:lnTo>
                <a:lnTo>
                  <a:pt x="0" y="9300992"/>
                </a:lnTo>
                <a:lnTo>
                  <a:pt x="0" y="0"/>
                </a:lnTo>
                <a:close/>
              </a:path>
            </a:pathLst>
          </a:custGeom>
          <a:blipFill>
            <a:blip r:embed="rId2"/>
            <a:stretch>
              <a:fillRect l="0" t="-1868" r="0" b="-1868"/>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4DAA49"/>
        </a:solidFill>
      </p:bgPr>
    </p:bg>
    <p:spTree>
      <p:nvGrpSpPr>
        <p:cNvPr id="1" name=""/>
        <p:cNvGrpSpPr/>
        <p:nvPr/>
      </p:nvGrpSpPr>
      <p:grpSpPr>
        <a:xfrm>
          <a:off x="0" y="0"/>
          <a:ext cx="0" cy="0"/>
          <a:chOff x="0" y="0"/>
          <a:chExt cx="0" cy="0"/>
        </a:xfrm>
      </p:grpSpPr>
      <p:sp>
        <p:nvSpPr>
          <p:cNvPr name="Freeform 2" id="2"/>
          <p:cNvSpPr/>
          <p:nvPr/>
        </p:nvSpPr>
        <p:spPr>
          <a:xfrm flipH="false" flipV="false" rot="0">
            <a:off x="648154" y="547042"/>
            <a:ext cx="16991692" cy="9115687"/>
          </a:xfrm>
          <a:custGeom>
            <a:avLst/>
            <a:gdLst/>
            <a:ahLst/>
            <a:cxnLst/>
            <a:rect r="r" b="b" t="t" l="l"/>
            <a:pathLst>
              <a:path h="9115687" w="16991692">
                <a:moveTo>
                  <a:pt x="0" y="0"/>
                </a:moveTo>
                <a:lnTo>
                  <a:pt x="16991692" y="0"/>
                </a:lnTo>
                <a:lnTo>
                  <a:pt x="16991692" y="9115686"/>
                </a:lnTo>
                <a:lnTo>
                  <a:pt x="0" y="9115686"/>
                </a:lnTo>
                <a:lnTo>
                  <a:pt x="0" y="0"/>
                </a:lnTo>
                <a:close/>
              </a:path>
            </a:pathLst>
          </a:custGeom>
          <a:blipFill>
            <a:blip r:embed="rId2"/>
            <a:stretch>
              <a:fillRect l="0" t="-2001" r="0" b="-2848"/>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4DAA49"/>
        </a:solidFill>
      </p:bgPr>
    </p:bg>
    <p:spTree>
      <p:nvGrpSpPr>
        <p:cNvPr id="1" name=""/>
        <p:cNvGrpSpPr/>
        <p:nvPr/>
      </p:nvGrpSpPr>
      <p:grpSpPr>
        <a:xfrm>
          <a:off x="0" y="0"/>
          <a:ext cx="0" cy="0"/>
          <a:chOff x="0" y="0"/>
          <a:chExt cx="0" cy="0"/>
        </a:xfrm>
      </p:grpSpPr>
      <p:grpSp>
        <p:nvGrpSpPr>
          <p:cNvPr name="Group 2" id="2"/>
          <p:cNvGrpSpPr/>
          <p:nvPr/>
        </p:nvGrpSpPr>
        <p:grpSpPr>
          <a:xfrm rot="0">
            <a:off x="14781480" y="2620263"/>
            <a:ext cx="4955641" cy="495564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9F8D0"/>
              </a:solidFill>
              <a:prstDash val="solid"/>
              <a:miter/>
            </a:ln>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45751" y="737713"/>
            <a:ext cx="16396498" cy="8811575"/>
            <a:chOff x="0" y="0"/>
            <a:chExt cx="4318419" cy="2320744"/>
          </a:xfrm>
        </p:grpSpPr>
        <p:sp>
          <p:nvSpPr>
            <p:cNvPr name="Freeform 6" id="6"/>
            <p:cNvSpPr/>
            <p:nvPr/>
          </p:nvSpPr>
          <p:spPr>
            <a:xfrm flipH="false" flipV="false" rot="0">
              <a:off x="0" y="0"/>
              <a:ext cx="4318419" cy="2320744"/>
            </a:xfrm>
            <a:custGeom>
              <a:avLst/>
              <a:gdLst/>
              <a:ahLst/>
              <a:cxnLst/>
              <a:rect r="r" b="b" t="t" l="l"/>
              <a:pathLst>
                <a:path h="2320744" w="4318419">
                  <a:moveTo>
                    <a:pt x="0" y="0"/>
                  </a:moveTo>
                  <a:lnTo>
                    <a:pt x="4318419" y="0"/>
                  </a:lnTo>
                  <a:lnTo>
                    <a:pt x="4318419" y="2320744"/>
                  </a:lnTo>
                  <a:lnTo>
                    <a:pt x="0" y="2320744"/>
                  </a:lnTo>
                  <a:close/>
                </a:path>
              </a:pathLst>
            </a:custGeom>
            <a:solidFill>
              <a:srgbClr val="000000">
                <a:alpha val="0"/>
              </a:srgbClr>
            </a:solidFill>
            <a:ln w="47625" cap="sq">
              <a:solidFill>
                <a:srgbClr val="F9F8D0"/>
              </a:solidFill>
              <a:prstDash val="solid"/>
              <a:miter/>
            </a:ln>
          </p:spPr>
        </p:sp>
        <p:sp>
          <p:nvSpPr>
            <p:cNvPr name="TextBox 7" id="7"/>
            <p:cNvSpPr txBox="true"/>
            <p:nvPr/>
          </p:nvSpPr>
          <p:spPr>
            <a:xfrm>
              <a:off x="0" y="-57150"/>
              <a:ext cx="4318419" cy="2377894"/>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50072" y="2620263"/>
            <a:ext cx="4955641" cy="49556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9F8D0"/>
              </a:solidFill>
              <a:prstDash val="solid"/>
              <a:miter/>
            </a:ln>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6301592" y="1086953"/>
            <a:ext cx="5802939" cy="1804971"/>
            <a:chOff x="0" y="0"/>
            <a:chExt cx="1024023" cy="318516"/>
          </a:xfrm>
        </p:grpSpPr>
        <p:sp>
          <p:nvSpPr>
            <p:cNvPr name="Freeform 12" id="12"/>
            <p:cNvSpPr/>
            <p:nvPr/>
          </p:nvSpPr>
          <p:spPr>
            <a:xfrm flipH="false" flipV="false" rot="0">
              <a:off x="0" y="0"/>
              <a:ext cx="1024023" cy="318516"/>
            </a:xfrm>
            <a:custGeom>
              <a:avLst/>
              <a:gdLst/>
              <a:ahLst/>
              <a:cxnLst/>
              <a:rect r="r" b="b" t="t" l="l"/>
              <a:pathLst>
                <a:path h="318516" w="1024023">
                  <a:moveTo>
                    <a:pt x="0" y="0"/>
                  </a:moveTo>
                  <a:lnTo>
                    <a:pt x="1024023" y="0"/>
                  </a:lnTo>
                  <a:lnTo>
                    <a:pt x="1024023" y="318516"/>
                  </a:lnTo>
                  <a:lnTo>
                    <a:pt x="0" y="318516"/>
                  </a:lnTo>
                  <a:close/>
                </a:path>
              </a:pathLst>
            </a:custGeom>
            <a:solidFill>
              <a:srgbClr val="000000"/>
            </a:solidFill>
          </p:spPr>
        </p:sp>
        <p:sp>
          <p:nvSpPr>
            <p:cNvPr name="TextBox 13" id="13"/>
            <p:cNvSpPr txBox="true"/>
            <p:nvPr/>
          </p:nvSpPr>
          <p:spPr>
            <a:xfrm>
              <a:off x="0" y="-57150"/>
              <a:ext cx="1024023" cy="375666"/>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10598875">
            <a:off x="1281816" y="-1654877"/>
            <a:ext cx="3620005" cy="3997997"/>
          </a:xfrm>
          <a:custGeom>
            <a:avLst/>
            <a:gdLst/>
            <a:ahLst/>
            <a:cxnLst/>
            <a:rect r="r" b="b" t="t" l="l"/>
            <a:pathLst>
              <a:path h="3997997" w="3620005">
                <a:moveTo>
                  <a:pt x="0" y="0"/>
                </a:moveTo>
                <a:lnTo>
                  <a:pt x="3620005" y="0"/>
                </a:lnTo>
                <a:lnTo>
                  <a:pt x="3620005" y="3997997"/>
                </a:lnTo>
                <a:lnTo>
                  <a:pt x="0" y="3997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786518">
            <a:off x="14999196" y="8485602"/>
            <a:ext cx="3157174" cy="4114800"/>
          </a:xfrm>
          <a:custGeom>
            <a:avLst/>
            <a:gdLst/>
            <a:ahLst/>
            <a:cxnLst/>
            <a:rect r="r" b="b" t="t" l="l"/>
            <a:pathLst>
              <a:path h="4114800" w="3157174">
                <a:moveTo>
                  <a:pt x="0" y="0"/>
                </a:moveTo>
                <a:lnTo>
                  <a:pt x="3157174" y="0"/>
                </a:lnTo>
                <a:lnTo>
                  <a:pt x="315717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4185897" y="-630641"/>
            <a:ext cx="3318682" cy="3318682"/>
          </a:xfrm>
          <a:custGeom>
            <a:avLst/>
            <a:gdLst/>
            <a:ahLst/>
            <a:cxnLst/>
            <a:rect r="r" b="b" t="t" l="l"/>
            <a:pathLst>
              <a:path h="3318682" w="3318682">
                <a:moveTo>
                  <a:pt x="0" y="0"/>
                </a:moveTo>
                <a:lnTo>
                  <a:pt x="3318682" y="0"/>
                </a:lnTo>
                <a:lnTo>
                  <a:pt x="3318682" y="3318682"/>
                </a:lnTo>
                <a:lnTo>
                  <a:pt x="0" y="33186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168029" y="3314573"/>
            <a:ext cx="4431017" cy="4658722"/>
          </a:xfrm>
          <a:custGeom>
            <a:avLst/>
            <a:gdLst/>
            <a:ahLst/>
            <a:cxnLst/>
            <a:rect r="r" b="b" t="t" l="l"/>
            <a:pathLst>
              <a:path h="4658722" w="4431017">
                <a:moveTo>
                  <a:pt x="0" y="0"/>
                </a:moveTo>
                <a:lnTo>
                  <a:pt x="4431017" y="0"/>
                </a:lnTo>
                <a:lnTo>
                  <a:pt x="4431017" y="4658721"/>
                </a:lnTo>
                <a:lnTo>
                  <a:pt x="0" y="4658721"/>
                </a:lnTo>
                <a:lnTo>
                  <a:pt x="0" y="0"/>
                </a:lnTo>
                <a:close/>
              </a:path>
            </a:pathLst>
          </a:custGeom>
          <a:blipFill>
            <a:blip r:embed="rId8"/>
            <a:stretch>
              <a:fillRect l="0" t="0" r="0" b="0"/>
            </a:stretch>
          </a:blipFill>
        </p:spPr>
      </p:sp>
      <p:sp>
        <p:nvSpPr>
          <p:cNvPr name="TextBox 18" id="18"/>
          <p:cNvSpPr txBox="true"/>
          <p:nvPr/>
        </p:nvSpPr>
        <p:spPr>
          <a:xfrm rot="0">
            <a:off x="6515432" y="1139893"/>
            <a:ext cx="5375259" cy="1632416"/>
          </a:xfrm>
          <a:prstGeom prst="rect">
            <a:avLst/>
          </a:prstGeom>
        </p:spPr>
        <p:txBody>
          <a:bodyPr anchor="t" rtlCol="false" tIns="0" lIns="0" bIns="0" rIns="0">
            <a:spAutoFit/>
          </a:bodyPr>
          <a:lstStyle/>
          <a:p>
            <a:pPr algn="ctr" marL="0" indent="0" lvl="0">
              <a:lnSpc>
                <a:spcPts val="4338"/>
              </a:lnSpc>
              <a:spcBef>
                <a:spcPct val="0"/>
              </a:spcBef>
            </a:pPr>
            <a:r>
              <a:rPr lang="en-US" sz="3098">
                <a:solidFill>
                  <a:srgbClr val="FFFFFF"/>
                </a:solidFill>
                <a:latin typeface="Neue Machina"/>
                <a:ea typeface="Neue Machina"/>
                <a:cs typeface="Neue Machina"/>
                <a:sym typeface="Neue Machina"/>
              </a:rPr>
              <a:t>Join the CodeWars Whatsapp group using </a:t>
            </a:r>
            <a:r>
              <a:rPr lang="en-US" sz="3098" u="sng">
                <a:solidFill>
                  <a:srgbClr val="FFFFFF"/>
                </a:solidFill>
                <a:latin typeface="Neue Machina"/>
                <a:ea typeface="Neue Machina"/>
                <a:cs typeface="Neue Machina"/>
                <a:sym typeface="Neue Machina"/>
                <a:hlinkClick r:id="rId9" tooltip="https://chat.whatsapp.com/HaUM5qtmFa7L6iCnAMsbgX"/>
              </a:rPr>
              <a:t>t</a:t>
            </a:r>
            <a:r>
              <a:rPr lang="en-US" sz="3098">
                <a:solidFill>
                  <a:srgbClr val="FFFFFF"/>
                </a:solidFill>
                <a:latin typeface="Neue Machina"/>
                <a:ea typeface="Neue Machina"/>
                <a:cs typeface="Neue Machina"/>
                <a:sym typeface="Neue Machina"/>
              </a:rPr>
              <a:t>he QR below:</a:t>
            </a:r>
          </a:p>
        </p:txBody>
      </p:sp>
      <p:sp>
        <p:nvSpPr>
          <p:cNvPr name="Freeform 19" id="19"/>
          <p:cNvSpPr/>
          <p:nvPr/>
        </p:nvSpPr>
        <p:spPr>
          <a:xfrm flipH="false" flipV="false" rot="0">
            <a:off x="531431" y="-1757290"/>
            <a:ext cx="7282849" cy="4891466"/>
          </a:xfrm>
          <a:custGeom>
            <a:avLst/>
            <a:gdLst/>
            <a:ahLst/>
            <a:cxnLst/>
            <a:rect r="r" b="b" t="t" l="l"/>
            <a:pathLst>
              <a:path h="4891466" w="7282849">
                <a:moveTo>
                  <a:pt x="0" y="0"/>
                </a:moveTo>
                <a:lnTo>
                  <a:pt x="7282849" y="0"/>
                </a:lnTo>
                <a:lnTo>
                  <a:pt x="7282849" y="4891466"/>
                </a:lnTo>
                <a:lnTo>
                  <a:pt x="0" y="4891466"/>
                </a:lnTo>
                <a:lnTo>
                  <a:pt x="0" y="0"/>
                </a:lnTo>
                <a:close/>
              </a:path>
            </a:pathLst>
          </a:custGeom>
          <a:blipFill>
            <a:blip r:embed="rId10"/>
            <a:stretch>
              <a:fillRect l="0" t="0" r="0" b="0"/>
            </a:stretch>
          </a:blipFill>
        </p:spPr>
      </p:sp>
      <p:sp>
        <p:nvSpPr>
          <p:cNvPr name="Freeform 20" id="20"/>
          <p:cNvSpPr/>
          <p:nvPr/>
        </p:nvSpPr>
        <p:spPr>
          <a:xfrm flipH="false" flipV="false" rot="0">
            <a:off x="-929008" y="7104255"/>
            <a:ext cx="4616818" cy="4828045"/>
          </a:xfrm>
          <a:custGeom>
            <a:avLst/>
            <a:gdLst/>
            <a:ahLst/>
            <a:cxnLst/>
            <a:rect r="r" b="b" t="t" l="l"/>
            <a:pathLst>
              <a:path h="4828045" w="4616818">
                <a:moveTo>
                  <a:pt x="0" y="0"/>
                </a:moveTo>
                <a:lnTo>
                  <a:pt x="4616818" y="0"/>
                </a:lnTo>
                <a:lnTo>
                  <a:pt x="4616818" y="4828046"/>
                </a:lnTo>
                <a:lnTo>
                  <a:pt x="0" y="4828046"/>
                </a:lnTo>
                <a:lnTo>
                  <a:pt x="0" y="0"/>
                </a:lnTo>
                <a:close/>
              </a:path>
            </a:pathLst>
          </a:custGeom>
          <a:blipFill>
            <a:blip r:embed="rId11"/>
            <a:stretch>
              <a:fillRect l="0" t="0" r="0" b="0"/>
            </a:stretch>
          </a:blipFill>
        </p:spPr>
      </p:sp>
      <p:sp>
        <p:nvSpPr>
          <p:cNvPr name="Freeform 21" id="21"/>
          <p:cNvSpPr/>
          <p:nvPr/>
        </p:nvSpPr>
        <p:spPr>
          <a:xfrm flipH="false" flipV="false" rot="0">
            <a:off x="13899551" y="-617628"/>
            <a:ext cx="3968317" cy="3509552"/>
          </a:xfrm>
          <a:custGeom>
            <a:avLst/>
            <a:gdLst/>
            <a:ahLst/>
            <a:cxnLst/>
            <a:rect r="r" b="b" t="t" l="l"/>
            <a:pathLst>
              <a:path h="3509552" w="3968317">
                <a:moveTo>
                  <a:pt x="0" y="0"/>
                </a:moveTo>
                <a:lnTo>
                  <a:pt x="3968317" y="0"/>
                </a:lnTo>
                <a:lnTo>
                  <a:pt x="3968317" y="3509552"/>
                </a:lnTo>
                <a:lnTo>
                  <a:pt x="0" y="3509552"/>
                </a:lnTo>
                <a:lnTo>
                  <a:pt x="0" y="0"/>
                </a:lnTo>
                <a:close/>
              </a:path>
            </a:pathLst>
          </a:custGeom>
          <a:blipFill>
            <a:blip r:embed="rId12"/>
            <a:stretch>
              <a:fillRect l="0" t="0" r="0" b="0"/>
            </a:stretch>
          </a:blipFill>
        </p:spPr>
      </p:sp>
      <p:sp>
        <p:nvSpPr>
          <p:cNvPr name="Freeform 22" id="22"/>
          <p:cNvSpPr/>
          <p:nvPr/>
        </p:nvSpPr>
        <p:spPr>
          <a:xfrm flipH="false" flipV="false" rot="0">
            <a:off x="5705802" y="3678999"/>
            <a:ext cx="3668636" cy="3855480"/>
          </a:xfrm>
          <a:custGeom>
            <a:avLst/>
            <a:gdLst/>
            <a:ahLst/>
            <a:cxnLst/>
            <a:rect r="r" b="b" t="t" l="l"/>
            <a:pathLst>
              <a:path h="3855480" w="3668636">
                <a:moveTo>
                  <a:pt x="0" y="0"/>
                </a:moveTo>
                <a:lnTo>
                  <a:pt x="3668635" y="0"/>
                </a:lnTo>
                <a:lnTo>
                  <a:pt x="3668635" y="3855480"/>
                </a:lnTo>
                <a:lnTo>
                  <a:pt x="0" y="3855480"/>
                </a:lnTo>
                <a:lnTo>
                  <a:pt x="0" y="0"/>
                </a:lnTo>
                <a:close/>
              </a:path>
            </a:pathLst>
          </a:custGeom>
          <a:blipFill>
            <a:blip r:embed="rId13"/>
            <a:stretch>
              <a:fillRect l="0" t="-14951" r="0" b="-14951"/>
            </a:stretch>
          </a:blipFill>
        </p:spPr>
      </p:sp>
      <p:sp>
        <p:nvSpPr>
          <p:cNvPr name="Freeform 23" id="23"/>
          <p:cNvSpPr/>
          <p:nvPr/>
        </p:nvSpPr>
        <p:spPr>
          <a:xfrm flipH="false" flipV="false" rot="0">
            <a:off x="9479212" y="3716193"/>
            <a:ext cx="3855480" cy="3855480"/>
          </a:xfrm>
          <a:custGeom>
            <a:avLst/>
            <a:gdLst/>
            <a:ahLst/>
            <a:cxnLst/>
            <a:rect r="r" b="b" t="t" l="l"/>
            <a:pathLst>
              <a:path h="3855480" w="3855480">
                <a:moveTo>
                  <a:pt x="0" y="0"/>
                </a:moveTo>
                <a:lnTo>
                  <a:pt x="3855480" y="0"/>
                </a:lnTo>
                <a:lnTo>
                  <a:pt x="3855480" y="3855481"/>
                </a:lnTo>
                <a:lnTo>
                  <a:pt x="0" y="3855481"/>
                </a:lnTo>
                <a:lnTo>
                  <a:pt x="0" y="0"/>
                </a:lnTo>
                <a:close/>
              </a:path>
            </a:pathLst>
          </a:custGeom>
          <a:blipFill>
            <a:blip r:embed="rId14"/>
            <a:stretch>
              <a:fillRect l="0" t="0" r="0" b="0"/>
            </a:stretch>
          </a:blipFill>
        </p:spPr>
      </p:sp>
      <p:sp>
        <p:nvSpPr>
          <p:cNvPr name="Freeform 24" id="24"/>
          <p:cNvSpPr/>
          <p:nvPr/>
        </p:nvSpPr>
        <p:spPr>
          <a:xfrm flipH="false" flipV="false" rot="0">
            <a:off x="13441014" y="3716193"/>
            <a:ext cx="3818286" cy="3818286"/>
          </a:xfrm>
          <a:custGeom>
            <a:avLst/>
            <a:gdLst/>
            <a:ahLst/>
            <a:cxnLst/>
            <a:rect r="r" b="b" t="t" l="l"/>
            <a:pathLst>
              <a:path h="3818286" w="3818286">
                <a:moveTo>
                  <a:pt x="0" y="0"/>
                </a:moveTo>
                <a:lnTo>
                  <a:pt x="3818286" y="0"/>
                </a:lnTo>
                <a:lnTo>
                  <a:pt x="3818286" y="3818286"/>
                </a:lnTo>
                <a:lnTo>
                  <a:pt x="0" y="3818286"/>
                </a:lnTo>
                <a:lnTo>
                  <a:pt x="0" y="0"/>
                </a:lnTo>
                <a:close/>
              </a:path>
            </a:pathLst>
          </a:custGeom>
          <a:blipFill>
            <a:blip r:embed="rId15"/>
            <a:stretch>
              <a:fillRect l="0" t="0" r="0" b="0"/>
            </a:stretch>
          </a:blipFill>
        </p:spPr>
      </p:sp>
      <p:sp>
        <p:nvSpPr>
          <p:cNvPr name="TextBox 25" id="25"/>
          <p:cNvSpPr txBox="true"/>
          <p:nvPr/>
        </p:nvSpPr>
        <p:spPr>
          <a:xfrm rot="0">
            <a:off x="9479212" y="7745329"/>
            <a:ext cx="3732345" cy="398781"/>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Poppins"/>
                <a:ea typeface="Poppins"/>
                <a:cs typeface="Poppins"/>
                <a:sym typeface="Poppins"/>
              </a:rPr>
              <a:t>Mentee Registration Form</a:t>
            </a:r>
          </a:p>
        </p:txBody>
      </p:sp>
      <p:sp>
        <p:nvSpPr>
          <p:cNvPr name="TextBox 26" id="26"/>
          <p:cNvSpPr txBox="true"/>
          <p:nvPr/>
        </p:nvSpPr>
        <p:spPr>
          <a:xfrm rot="0">
            <a:off x="14466647" y="7745329"/>
            <a:ext cx="1767020" cy="398781"/>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Poppins"/>
                <a:ea typeface="Poppins"/>
                <a:cs typeface="Poppins"/>
                <a:sym typeface="Poppins"/>
              </a:rPr>
              <a:t>Notion Page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638" r="0" b="-75638"/>
            </a:stretch>
          </a:blipFill>
        </p:spPr>
      </p:sp>
      <p:sp>
        <p:nvSpPr>
          <p:cNvPr name="Freeform 3" id="3"/>
          <p:cNvSpPr/>
          <p:nvPr/>
        </p:nvSpPr>
        <p:spPr>
          <a:xfrm flipH="false" flipV="false" rot="0">
            <a:off x="-18097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48640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7825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1520283" y="2083857"/>
            <a:ext cx="677751" cy="67775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3F1E"/>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1520283" y="3784074"/>
            <a:ext cx="677751" cy="6777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9316">
                <a:alpha val="60000"/>
              </a:srgbClr>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2" id="12"/>
          <p:cNvGrpSpPr/>
          <p:nvPr/>
        </p:nvGrpSpPr>
        <p:grpSpPr>
          <a:xfrm rot="0">
            <a:off x="11520283" y="5484292"/>
            <a:ext cx="677751" cy="67775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61D3">
                <a:alpha val="60000"/>
              </a:srgbClr>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1520283" y="7186617"/>
            <a:ext cx="677751" cy="67775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5A56">
                <a:alpha val="60000"/>
              </a:srgbClr>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8" id="18"/>
          <p:cNvSpPr/>
          <p:nvPr/>
        </p:nvSpPr>
        <p:spPr>
          <a:xfrm flipH="false" flipV="false" rot="0">
            <a:off x="-417805" y="818270"/>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7022813" y="4959233"/>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5334540" y="640416"/>
            <a:ext cx="1924760" cy="671916"/>
          </a:xfrm>
          <a:custGeom>
            <a:avLst/>
            <a:gdLst/>
            <a:ahLst/>
            <a:cxnLst/>
            <a:rect r="r" b="b" t="t" l="l"/>
            <a:pathLst>
              <a:path h="671916" w="1924760">
                <a:moveTo>
                  <a:pt x="0" y="0"/>
                </a:moveTo>
                <a:lnTo>
                  <a:pt x="1924760" y="0"/>
                </a:lnTo>
                <a:lnTo>
                  <a:pt x="1924760" y="671916"/>
                </a:lnTo>
                <a:lnTo>
                  <a:pt x="0" y="6719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555370" y="3470934"/>
            <a:ext cx="951586" cy="332190"/>
          </a:xfrm>
          <a:custGeom>
            <a:avLst/>
            <a:gdLst/>
            <a:ahLst/>
            <a:cxnLst/>
            <a:rect r="r" b="b" t="t" l="l"/>
            <a:pathLst>
              <a:path h="332190" w="951586">
                <a:moveTo>
                  <a:pt x="0" y="0"/>
                </a:moveTo>
                <a:lnTo>
                  <a:pt x="951585" y="0"/>
                </a:lnTo>
                <a:lnTo>
                  <a:pt x="951585" y="332190"/>
                </a:lnTo>
                <a:lnTo>
                  <a:pt x="0" y="3321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true" flipV="false" rot="0">
            <a:off x="7832716" y="644363"/>
            <a:ext cx="1952021" cy="347815"/>
          </a:xfrm>
          <a:custGeom>
            <a:avLst/>
            <a:gdLst/>
            <a:ahLst/>
            <a:cxnLst/>
            <a:rect r="r" b="b" t="t" l="l"/>
            <a:pathLst>
              <a:path h="347815" w="1952021">
                <a:moveTo>
                  <a:pt x="1952021" y="0"/>
                </a:moveTo>
                <a:lnTo>
                  <a:pt x="0" y="0"/>
                </a:lnTo>
                <a:lnTo>
                  <a:pt x="0" y="347815"/>
                </a:lnTo>
                <a:lnTo>
                  <a:pt x="1952021" y="347815"/>
                </a:lnTo>
                <a:lnTo>
                  <a:pt x="195202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337808">
            <a:off x="1699160" y="5383539"/>
            <a:ext cx="3815816" cy="4105908"/>
          </a:xfrm>
          <a:custGeom>
            <a:avLst/>
            <a:gdLst/>
            <a:ahLst/>
            <a:cxnLst/>
            <a:rect r="r" b="b" t="t" l="l"/>
            <a:pathLst>
              <a:path h="4105908" w="3815816">
                <a:moveTo>
                  <a:pt x="0" y="0"/>
                </a:moveTo>
                <a:lnTo>
                  <a:pt x="3815816" y="0"/>
                </a:lnTo>
                <a:lnTo>
                  <a:pt x="3815816" y="4105907"/>
                </a:lnTo>
                <a:lnTo>
                  <a:pt x="0" y="4105907"/>
                </a:lnTo>
                <a:lnTo>
                  <a:pt x="0" y="0"/>
                </a:lnTo>
                <a:close/>
              </a:path>
            </a:pathLst>
          </a:custGeom>
          <a:blipFill>
            <a:blip r:embed="rId9"/>
            <a:stretch>
              <a:fillRect l="0" t="0" r="0" b="0"/>
            </a:stretch>
          </a:blipFill>
        </p:spPr>
      </p:sp>
      <p:sp>
        <p:nvSpPr>
          <p:cNvPr name="Freeform 24" id="24"/>
          <p:cNvSpPr/>
          <p:nvPr/>
        </p:nvSpPr>
        <p:spPr>
          <a:xfrm flipH="false" flipV="false" rot="0">
            <a:off x="-140373" y="-437205"/>
            <a:ext cx="3294657" cy="4221279"/>
          </a:xfrm>
          <a:custGeom>
            <a:avLst/>
            <a:gdLst/>
            <a:ahLst/>
            <a:cxnLst/>
            <a:rect r="r" b="b" t="t" l="l"/>
            <a:pathLst>
              <a:path h="4221279" w="3294657">
                <a:moveTo>
                  <a:pt x="0" y="0"/>
                </a:moveTo>
                <a:lnTo>
                  <a:pt x="3294657" y="0"/>
                </a:lnTo>
                <a:lnTo>
                  <a:pt x="3294657" y="4221279"/>
                </a:lnTo>
                <a:lnTo>
                  <a:pt x="0" y="4221279"/>
                </a:lnTo>
                <a:lnTo>
                  <a:pt x="0" y="0"/>
                </a:lnTo>
                <a:close/>
              </a:path>
            </a:pathLst>
          </a:custGeom>
          <a:blipFill>
            <a:blip r:embed="rId10"/>
            <a:stretch>
              <a:fillRect l="0" t="0" r="0" b="0"/>
            </a:stretch>
          </a:blipFill>
        </p:spPr>
      </p:sp>
      <p:sp>
        <p:nvSpPr>
          <p:cNvPr name="Freeform 25" id="25"/>
          <p:cNvSpPr/>
          <p:nvPr/>
        </p:nvSpPr>
        <p:spPr>
          <a:xfrm flipH="false" flipV="false" rot="0">
            <a:off x="12190138" y="-1757884"/>
            <a:ext cx="6097862" cy="5152308"/>
          </a:xfrm>
          <a:custGeom>
            <a:avLst/>
            <a:gdLst/>
            <a:ahLst/>
            <a:cxnLst/>
            <a:rect r="r" b="b" t="t" l="l"/>
            <a:pathLst>
              <a:path h="5152308" w="6097862">
                <a:moveTo>
                  <a:pt x="0" y="0"/>
                </a:moveTo>
                <a:lnTo>
                  <a:pt x="6097862" y="0"/>
                </a:lnTo>
                <a:lnTo>
                  <a:pt x="6097862" y="5152308"/>
                </a:lnTo>
                <a:lnTo>
                  <a:pt x="0" y="5152308"/>
                </a:lnTo>
                <a:lnTo>
                  <a:pt x="0" y="0"/>
                </a:lnTo>
                <a:close/>
              </a:path>
            </a:pathLst>
          </a:custGeom>
          <a:blipFill>
            <a:blip r:embed="rId11"/>
            <a:stretch>
              <a:fillRect l="0" t="0" r="0" b="0"/>
            </a:stretch>
          </a:blipFill>
        </p:spPr>
      </p:sp>
      <p:sp>
        <p:nvSpPr>
          <p:cNvPr name="TextBox 26" id="26"/>
          <p:cNvSpPr txBox="true"/>
          <p:nvPr/>
        </p:nvSpPr>
        <p:spPr>
          <a:xfrm rot="0">
            <a:off x="2219472" y="1960032"/>
            <a:ext cx="7565265" cy="1005205"/>
          </a:xfrm>
          <a:prstGeom prst="rect">
            <a:avLst/>
          </a:prstGeom>
        </p:spPr>
        <p:txBody>
          <a:bodyPr anchor="t" rtlCol="false" tIns="0" lIns="0" bIns="0" rIns="0">
            <a:spAutoFit/>
          </a:bodyPr>
          <a:lstStyle/>
          <a:p>
            <a:pPr algn="l">
              <a:lnSpc>
                <a:spcPts val="8119"/>
              </a:lnSpc>
              <a:spcBef>
                <a:spcPct val="0"/>
              </a:spcBef>
            </a:pPr>
            <a:r>
              <a:rPr lang="en-US" sz="5799">
                <a:solidFill>
                  <a:srgbClr val="FFFFFF"/>
                </a:solidFill>
                <a:latin typeface="Press Start 2P"/>
                <a:ea typeface="Press Start 2P"/>
                <a:cs typeface="Press Start 2P"/>
                <a:sym typeface="Press Start 2P"/>
              </a:rPr>
              <a:t>ABOUT GAME</a:t>
            </a:r>
          </a:p>
        </p:txBody>
      </p:sp>
      <p:sp>
        <p:nvSpPr>
          <p:cNvPr name="TextBox 27" id="27"/>
          <p:cNvSpPr txBox="true"/>
          <p:nvPr/>
        </p:nvSpPr>
        <p:spPr>
          <a:xfrm rot="0">
            <a:off x="12356200" y="2058559"/>
            <a:ext cx="2118643"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solidFill>
                <a:latin typeface="Chronicle Display"/>
                <a:ea typeface="Chronicle Display"/>
                <a:cs typeface="Chronicle Display"/>
                <a:sym typeface="Chronicle Display"/>
              </a:rPr>
              <a:t>Ideation</a:t>
            </a:r>
          </a:p>
        </p:txBody>
      </p:sp>
      <p:sp>
        <p:nvSpPr>
          <p:cNvPr name="TextBox 28" id="28"/>
          <p:cNvSpPr txBox="true"/>
          <p:nvPr/>
        </p:nvSpPr>
        <p:spPr>
          <a:xfrm rot="0">
            <a:off x="11611103" y="225985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01</a:t>
            </a:r>
          </a:p>
        </p:txBody>
      </p:sp>
      <p:sp>
        <p:nvSpPr>
          <p:cNvPr name="TextBox 29" id="29"/>
          <p:cNvSpPr txBox="true"/>
          <p:nvPr/>
        </p:nvSpPr>
        <p:spPr>
          <a:xfrm rot="0">
            <a:off x="11611103" y="3960072"/>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60000"/>
                  </a:srgbClr>
                </a:solidFill>
                <a:latin typeface="Open Sans Bold"/>
                <a:ea typeface="Open Sans Bold"/>
                <a:cs typeface="Open Sans Bold"/>
                <a:sym typeface="Open Sans Bold"/>
              </a:rPr>
              <a:t>02</a:t>
            </a:r>
          </a:p>
        </p:txBody>
      </p:sp>
      <p:sp>
        <p:nvSpPr>
          <p:cNvPr name="TextBox 30" id="30"/>
          <p:cNvSpPr txBox="true"/>
          <p:nvPr/>
        </p:nvSpPr>
        <p:spPr>
          <a:xfrm rot="0">
            <a:off x="11611103" y="5660289"/>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60000"/>
                  </a:srgbClr>
                </a:solidFill>
                <a:latin typeface="Open Sans Bold"/>
                <a:ea typeface="Open Sans Bold"/>
                <a:cs typeface="Open Sans Bold"/>
                <a:sym typeface="Open Sans Bold"/>
              </a:rPr>
              <a:t>03</a:t>
            </a:r>
          </a:p>
        </p:txBody>
      </p:sp>
      <p:sp>
        <p:nvSpPr>
          <p:cNvPr name="TextBox 31" id="31"/>
          <p:cNvSpPr txBox="true"/>
          <p:nvPr/>
        </p:nvSpPr>
        <p:spPr>
          <a:xfrm rot="0">
            <a:off x="11611103" y="736261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60000"/>
                  </a:srgbClr>
                </a:solidFill>
                <a:latin typeface="Open Sans Bold"/>
                <a:ea typeface="Open Sans Bold"/>
                <a:cs typeface="Open Sans Bold"/>
                <a:sym typeface="Open Sans Bold"/>
              </a:rPr>
              <a:t>04</a:t>
            </a:r>
          </a:p>
        </p:txBody>
      </p:sp>
      <p:sp>
        <p:nvSpPr>
          <p:cNvPr name="TextBox 32" id="32"/>
          <p:cNvSpPr txBox="true"/>
          <p:nvPr/>
        </p:nvSpPr>
        <p:spPr>
          <a:xfrm rot="0">
            <a:off x="2219472" y="3745974"/>
            <a:ext cx="6752841" cy="587376"/>
          </a:xfrm>
          <a:prstGeom prst="rect">
            <a:avLst/>
          </a:prstGeom>
        </p:spPr>
        <p:txBody>
          <a:bodyPr anchor="t" rtlCol="false" tIns="0" lIns="0" bIns="0" rIns="0">
            <a:spAutoFit/>
          </a:bodyPr>
          <a:lstStyle/>
          <a:p>
            <a:pPr algn="l">
              <a:lnSpc>
                <a:spcPts val="4899"/>
              </a:lnSpc>
              <a:spcBef>
                <a:spcPct val="0"/>
              </a:spcBef>
            </a:pPr>
          </a:p>
        </p:txBody>
      </p:sp>
      <p:sp>
        <p:nvSpPr>
          <p:cNvPr name="TextBox 33" id="33"/>
          <p:cNvSpPr txBox="true"/>
          <p:nvPr/>
        </p:nvSpPr>
        <p:spPr>
          <a:xfrm rot="0">
            <a:off x="2219472" y="2960309"/>
            <a:ext cx="4876696" cy="315073"/>
          </a:xfrm>
          <a:prstGeom prst="rect">
            <a:avLst/>
          </a:prstGeom>
        </p:spPr>
        <p:txBody>
          <a:bodyPr anchor="t" rtlCol="false" tIns="0" lIns="0" bIns="0" rIns="0">
            <a:spAutoFit/>
          </a:bodyPr>
          <a:lstStyle/>
          <a:p>
            <a:pPr algn="l">
              <a:lnSpc>
                <a:spcPts val="2583"/>
              </a:lnSpc>
              <a:spcBef>
                <a:spcPct val="0"/>
              </a:spcBef>
            </a:pPr>
            <a:r>
              <a:rPr lang="en-US" sz="1845">
                <a:solidFill>
                  <a:srgbClr val="FFFFFF"/>
                </a:solidFill>
                <a:latin typeface="Press Start 2P"/>
                <a:ea typeface="Press Start 2P"/>
                <a:cs typeface="Press Start 2P"/>
                <a:sym typeface="Press Start 2P"/>
              </a:rPr>
              <a:t>~SHRESTH,TUSHAR</a:t>
            </a:r>
          </a:p>
        </p:txBody>
      </p:sp>
      <p:sp>
        <p:nvSpPr>
          <p:cNvPr name="TextBox 34" id="34"/>
          <p:cNvSpPr txBox="true"/>
          <p:nvPr/>
        </p:nvSpPr>
        <p:spPr>
          <a:xfrm rot="0">
            <a:off x="2643990" y="3541039"/>
            <a:ext cx="7498562" cy="2370001"/>
          </a:xfrm>
          <a:prstGeom prst="rect">
            <a:avLst/>
          </a:prstGeom>
        </p:spPr>
        <p:txBody>
          <a:bodyPr anchor="t" rtlCol="false" tIns="0" lIns="0" bIns="0" rIns="0">
            <a:spAutoFit/>
          </a:bodyPr>
          <a:lstStyle/>
          <a:p>
            <a:pPr algn="l" marL="581393" indent="-290697" lvl="1">
              <a:lnSpc>
                <a:spcPts val="3770"/>
              </a:lnSpc>
              <a:buFont typeface="Arial"/>
              <a:buChar char="•"/>
            </a:pPr>
            <a:r>
              <a:rPr lang="en-US" sz="2692">
                <a:solidFill>
                  <a:srgbClr val="FFFFFF"/>
                </a:solidFill>
                <a:latin typeface="Open Sans"/>
                <a:ea typeface="Open Sans"/>
                <a:cs typeface="Open Sans"/>
                <a:sym typeface="Open Sans"/>
              </a:rPr>
              <a:t>The core philosophy of CodeWars has been to gamify the experience of programming for all, irrespective of their experience and familiarity with a certain programming language.</a:t>
            </a:r>
          </a:p>
        </p:txBody>
      </p:sp>
      <p:sp>
        <p:nvSpPr>
          <p:cNvPr name="TextBox 35" id="35"/>
          <p:cNvSpPr txBox="true"/>
          <p:nvPr/>
        </p:nvSpPr>
        <p:spPr>
          <a:xfrm rot="0">
            <a:off x="12356200" y="3720574"/>
            <a:ext cx="3317601"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alpha val="60000"/>
                  </a:srgbClr>
                </a:solidFill>
                <a:latin typeface="Chronicle Display"/>
                <a:ea typeface="Chronicle Display"/>
                <a:cs typeface="Chronicle Display"/>
                <a:sym typeface="Chronicle Display"/>
              </a:rPr>
              <a:t>What’s in it ?</a:t>
            </a:r>
          </a:p>
        </p:txBody>
      </p:sp>
      <p:sp>
        <p:nvSpPr>
          <p:cNvPr name="TextBox 36" id="36"/>
          <p:cNvSpPr txBox="true"/>
          <p:nvPr/>
        </p:nvSpPr>
        <p:spPr>
          <a:xfrm rot="0">
            <a:off x="12356200" y="5475504"/>
            <a:ext cx="2978339"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alpha val="60000"/>
                  </a:srgbClr>
                </a:solidFill>
                <a:latin typeface="Chronicle Display"/>
                <a:ea typeface="Chronicle Display"/>
                <a:cs typeface="Chronicle Display"/>
                <a:sym typeface="Chronicle Display"/>
              </a:rPr>
              <a:t>Game structure</a:t>
            </a:r>
          </a:p>
        </p:txBody>
      </p:sp>
      <p:sp>
        <p:nvSpPr>
          <p:cNvPr name="TextBox 37" id="37"/>
          <p:cNvSpPr txBox="true"/>
          <p:nvPr/>
        </p:nvSpPr>
        <p:spPr>
          <a:xfrm rot="0">
            <a:off x="12356200" y="7177830"/>
            <a:ext cx="2118643"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alpha val="60000"/>
                  </a:srgbClr>
                </a:solidFill>
                <a:latin typeface="Chronicle Display"/>
                <a:ea typeface="Chronicle Display"/>
                <a:cs typeface="Chronicle Display"/>
                <a:sym typeface="Chronicle Display"/>
              </a:rPr>
              <a:t>Interfacing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638" r="0" b="-75638"/>
            </a:stretch>
          </a:blipFill>
        </p:spPr>
      </p:sp>
      <p:sp>
        <p:nvSpPr>
          <p:cNvPr name="Freeform 3" id="3"/>
          <p:cNvSpPr/>
          <p:nvPr/>
        </p:nvSpPr>
        <p:spPr>
          <a:xfrm flipH="false" flipV="false" rot="0">
            <a:off x="-18097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48640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7825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1520283" y="2083857"/>
            <a:ext cx="677751" cy="67775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3F1E">
                <a:alpha val="29804"/>
              </a:srgbClr>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1520283" y="3784074"/>
            <a:ext cx="677751" cy="6777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9316"/>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2" id="12"/>
          <p:cNvGrpSpPr/>
          <p:nvPr/>
        </p:nvGrpSpPr>
        <p:grpSpPr>
          <a:xfrm rot="0">
            <a:off x="11520283" y="5484292"/>
            <a:ext cx="677751" cy="67775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61D3">
                <a:alpha val="29804"/>
              </a:srgbClr>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1520283" y="7186617"/>
            <a:ext cx="677751" cy="67775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5A56">
                <a:alpha val="29804"/>
              </a:srgbClr>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8" id="18"/>
          <p:cNvSpPr/>
          <p:nvPr/>
        </p:nvSpPr>
        <p:spPr>
          <a:xfrm flipH="false" flipV="false" rot="0">
            <a:off x="-417805" y="818270"/>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7022813" y="4959233"/>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5334540" y="640416"/>
            <a:ext cx="1924760" cy="671916"/>
          </a:xfrm>
          <a:custGeom>
            <a:avLst/>
            <a:gdLst/>
            <a:ahLst/>
            <a:cxnLst/>
            <a:rect r="r" b="b" t="t" l="l"/>
            <a:pathLst>
              <a:path h="671916" w="1924760">
                <a:moveTo>
                  <a:pt x="0" y="0"/>
                </a:moveTo>
                <a:lnTo>
                  <a:pt x="1924760" y="0"/>
                </a:lnTo>
                <a:lnTo>
                  <a:pt x="1924760" y="671916"/>
                </a:lnTo>
                <a:lnTo>
                  <a:pt x="0" y="6719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555370" y="3470934"/>
            <a:ext cx="951586" cy="332190"/>
          </a:xfrm>
          <a:custGeom>
            <a:avLst/>
            <a:gdLst/>
            <a:ahLst/>
            <a:cxnLst/>
            <a:rect r="r" b="b" t="t" l="l"/>
            <a:pathLst>
              <a:path h="332190" w="951586">
                <a:moveTo>
                  <a:pt x="0" y="0"/>
                </a:moveTo>
                <a:lnTo>
                  <a:pt x="951585" y="0"/>
                </a:lnTo>
                <a:lnTo>
                  <a:pt x="951585" y="332190"/>
                </a:lnTo>
                <a:lnTo>
                  <a:pt x="0" y="3321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true" flipV="false" rot="0">
            <a:off x="7832716" y="644363"/>
            <a:ext cx="1952021" cy="347815"/>
          </a:xfrm>
          <a:custGeom>
            <a:avLst/>
            <a:gdLst/>
            <a:ahLst/>
            <a:cxnLst/>
            <a:rect r="r" b="b" t="t" l="l"/>
            <a:pathLst>
              <a:path h="347815" w="1952021">
                <a:moveTo>
                  <a:pt x="1952021" y="0"/>
                </a:moveTo>
                <a:lnTo>
                  <a:pt x="0" y="0"/>
                </a:lnTo>
                <a:lnTo>
                  <a:pt x="0" y="347815"/>
                </a:lnTo>
                <a:lnTo>
                  <a:pt x="1952021" y="347815"/>
                </a:lnTo>
                <a:lnTo>
                  <a:pt x="195202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337808">
            <a:off x="1699160" y="5383539"/>
            <a:ext cx="3815816" cy="4105908"/>
          </a:xfrm>
          <a:custGeom>
            <a:avLst/>
            <a:gdLst/>
            <a:ahLst/>
            <a:cxnLst/>
            <a:rect r="r" b="b" t="t" l="l"/>
            <a:pathLst>
              <a:path h="4105908" w="3815816">
                <a:moveTo>
                  <a:pt x="0" y="0"/>
                </a:moveTo>
                <a:lnTo>
                  <a:pt x="3815816" y="0"/>
                </a:lnTo>
                <a:lnTo>
                  <a:pt x="3815816" y="4105907"/>
                </a:lnTo>
                <a:lnTo>
                  <a:pt x="0" y="4105907"/>
                </a:lnTo>
                <a:lnTo>
                  <a:pt x="0" y="0"/>
                </a:lnTo>
                <a:close/>
              </a:path>
            </a:pathLst>
          </a:custGeom>
          <a:blipFill>
            <a:blip r:embed="rId9"/>
            <a:stretch>
              <a:fillRect l="0" t="0" r="0" b="0"/>
            </a:stretch>
          </a:blipFill>
        </p:spPr>
      </p:sp>
      <p:sp>
        <p:nvSpPr>
          <p:cNvPr name="Freeform 24" id="24"/>
          <p:cNvSpPr/>
          <p:nvPr/>
        </p:nvSpPr>
        <p:spPr>
          <a:xfrm flipH="false" flipV="false" rot="0">
            <a:off x="-140373" y="-437205"/>
            <a:ext cx="3294657" cy="4221279"/>
          </a:xfrm>
          <a:custGeom>
            <a:avLst/>
            <a:gdLst/>
            <a:ahLst/>
            <a:cxnLst/>
            <a:rect r="r" b="b" t="t" l="l"/>
            <a:pathLst>
              <a:path h="4221279" w="3294657">
                <a:moveTo>
                  <a:pt x="0" y="0"/>
                </a:moveTo>
                <a:lnTo>
                  <a:pt x="3294657" y="0"/>
                </a:lnTo>
                <a:lnTo>
                  <a:pt x="3294657" y="4221279"/>
                </a:lnTo>
                <a:lnTo>
                  <a:pt x="0" y="4221279"/>
                </a:lnTo>
                <a:lnTo>
                  <a:pt x="0" y="0"/>
                </a:lnTo>
                <a:close/>
              </a:path>
            </a:pathLst>
          </a:custGeom>
          <a:blipFill>
            <a:blip r:embed="rId10"/>
            <a:stretch>
              <a:fillRect l="0" t="0" r="0" b="0"/>
            </a:stretch>
          </a:blipFill>
        </p:spPr>
      </p:sp>
      <p:sp>
        <p:nvSpPr>
          <p:cNvPr name="Freeform 25" id="25"/>
          <p:cNvSpPr/>
          <p:nvPr/>
        </p:nvSpPr>
        <p:spPr>
          <a:xfrm flipH="false" flipV="false" rot="0">
            <a:off x="12190138" y="-1757884"/>
            <a:ext cx="6097862" cy="5152308"/>
          </a:xfrm>
          <a:custGeom>
            <a:avLst/>
            <a:gdLst/>
            <a:ahLst/>
            <a:cxnLst/>
            <a:rect r="r" b="b" t="t" l="l"/>
            <a:pathLst>
              <a:path h="5152308" w="6097862">
                <a:moveTo>
                  <a:pt x="0" y="0"/>
                </a:moveTo>
                <a:lnTo>
                  <a:pt x="6097862" y="0"/>
                </a:lnTo>
                <a:lnTo>
                  <a:pt x="6097862" y="5152308"/>
                </a:lnTo>
                <a:lnTo>
                  <a:pt x="0" y="5152308"/>
                </a:lnTo>
                <a:lnTo>
                  <a:pt x="0" y="0"/>
                </a:lnTo>
                <a:close/>
              </a:path>
            </a:pathLst>
          </a:custGeom>
          <a:blipFill>
            <a:blip r:embed="rId11"/>
            <a:stretch>
              <a:fillRect l="0" t="0" r="0" b="0"/>
            </a:stretch>
          </a:blipFill>
        </p:spPr>
      </p:sp>
      <p:sp>
        <p:nvSpPr>
          <p:cNvPr name="TextBox 26" id="26"/>
          <p:cNvSpPr txBox="true"/>
          <p:nvPr/>
        </p:nvSpPr>
        <p:spPr>
          <a:xfrm rot="0">
            <a:off x="12356200" y="2058559"/>
            <a:ext cx="2118643" cy="571501"/>
          </a:xfrm>
          <a:prstGeom prst="rect">
            <a:avLst/>
          </a:prstGeom>
        </p:spPr>
        <p:txBody>
          <a:bodyPr anchor="t" rtlCol="false" tIns="0" lIns="0" bIns="0" rIns="0">
            <a:spAutoFit/>
          </a:bodyPr>
          <a:lstStyle/>
          <a:p>
            <a:pPr algn="l">
              <a:lnSpc>
                <a:spcPts val="4199"/>
              </a:lnSpc>
              <a:spcBef>
                <a:spcPct val="0"/>
              </a:spcBef>
            </a:pPr>
            <a:r>
              <a:rPr lang="en-US" sz="2999">
                <a:solidFill>
                  <a:srgbClr val="FFFFFF">
                    <a:alpha val="29804"/>
                  </a:srgbClr>
                </a:solidFill>
                <a:latin typeface="Chronicle Display"/>
                <a:ea typeface="Chronicle Display"/>
                <a:cs typeface="Chronicle Display"/>
                <a:sym typeface="Chronicle Display"/>
              </a:rPr>
              <a:t>Ideation</a:t>
            </a:r>
          </a:p>
        </p:txBody>
      </p:sp>
      <p:sp>
        <p:nvSpPr>
          <p:cNvPr name="TextBox 27" id="27"/>
          <p:cNvSpPr txBox="true"/>
          <p:nvPr/>
        </p:nvSpPr>
        <p:spPr>
          <a:xfrm rot="0">
            <a:off x="11611103" y="225985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01</a:t>
            </a:r>
          </a:p>
        </p:txBody>
      </p:sp>
      <p:sp>
        <p:nvSpPr>
          <p:cNvPr name="TextBox 28" id="28"/>
          <p:cNvSpPr txBox="true"/>
          <p:nvPr/>
        </p:nvSpPr>
        <p:spPr>
          <a:xfrm rot="0">
            <a:off x="11611103" y="3960072"/>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02</a:t>
            </a:r>
          </a:p>
        </p:txBody>
      </p:sp>
      <p:sp>
        <p:nvSpPr>
          <p:cNvPr name="TextBox 29" id="29"/>
          <p:cNvSpPr txBox="true"/>
          <p:nvPr/>
        </p:nvSpPr>
        <p:spPr>
          <a:xfrm rot="0">
            <a:off x="11611103" y="5660289"/>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03</a:t>
            </a:r>
          </a:p>
        </p:txBody>
      </p:sp>
      <p:sp>
        <p:nvSpPr>
          <p:cNvPr name="TextBox 30" id="30"/>
          <p:cNvSpPr txBox="true"/>
          <p:nvPr/>
        </p:nvSpPr>
        <p:spPr>
          <a:xfrm rot="0">
            <a:off x="11611103" y="736261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04</a:t>
            </a:r>
          </a:p>
        </p:txBody>
      </p:sp>
      <p:sp>
        <p:nvSpPr>
          <p:cNvPr name="TextBox 31" id="31"/>
          <p:cNvSpPr txBox="true"/>
          <p:nvPr/>
        </p:nvSpPr>
        <p:spPr>
          <a:xfrm rot="0">
            <a:off x="12356200" y="3720574"/>
            <a:ext cx="3317601"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solidFill>
                <a:latin typeface="Chronicle Display"/>
                <a:ea typeface="Chronicle Display"/>
                <a:cs typeface="Chronicle Display"/>
                <a:sym typeface="Chronicle Display"/>
              </a:rPr>
              <a:t>What’s in it ?</a:t>
            </a:r>
          </a:p>
        </p:txBody>
      </p:sp>
      <p:sp>
        <p:nvSpPr>
          <p:cNvPr name="TextBox 32" id="32"/>
          <p:cNvSpPr txBox="true"/>
          <p:nvPr/>
        </p:nvSpPr>
        <p:spPr>
          <a:xfrm rot="0">
            <a:off x="12356200" y="5475504"/>
            <a:ext cx="2978339"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alpha val="29804"/>
                  </a:srgbClr>
                </a:solidFill>
                <a:latin typeface="Chronicle Display"/>
                <a:ea typeface="Chronicle Display"/>
                <a:cs typeface="Chronicle Display"/>
                <a:sym typeface="Chronicle Display"/>
              </a:rPr>
              <a:t>Game structure</a:t>
            </a:r>
          </a:p>
        </p:txBody>
      </p:sp>
      <p:sp>
        <p:nvSpPr>
          <p:cNvPr name="TextBox 33" id="33"/>
          <p:cNvSpPr txBox="true"/>
          <p:nvPr/>
        </p:nvSpPr>
        <p:spPr>
          <a:xfrm rot="0">
            <a:off x="12356200" y="7177830"/>
            <a:ext cx="2118643"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alpha val="29804"/>
                  </a:srgbClr>
                </a:solidFill>
                <a:latin typeface="Chronicle Display"/>
                <a:ea typeface="Chronicle Display"/>
                <a:cs typeface="Chronicle Display"/>
                <a:sym typeface="Chronicle Display"/>
              </a:rPr>
              <a:t>Interfacing</a:t>
            </a:r>
          </a:p>
        </p:txBody>
      </p:sp>
      <p:sp>
        <p:nvSpPr>
          <p:cNvPr name="TextBox 34" id="34"/>
          <p:cNvSpPr txBox="true"/>
          <p:nvPr/>
        </p:nvSpPr>
        <p:spPr>
          <a:xfrm rot="0">
            <a:off x="3601973" y="1521035"/>
            <a:ext cx="7918311" cy="6372861"/>
          </a:xfrm>
          <a:prstGeom prst="rect">
            <a:avLst/>
          </a:prstGeom>
        </p:spPr>
        <p:txBody>
          <a:bodyPr anchor="t" rtlCol="false" tIns="0" lIns="0" bIns="0" rIns="0">
            <a:spAutoFit/>
          </a:bodyPr>
          <a:lstStyle/>
          <a:p>
            <a:pPr algn="l">
              <a:lnSpc>
                <a:spcPts val="5459"/>
              </a:lnSpc>
            </a:pPr>
            <a:r>
              <a:rPr lang="en-US" sz="3899" u="sng">
                <a:solidFill>
                  <a:srgbClr val="D7F721"/>
                </a:solidFill>
                <a:latin typeface="Chronicle Display Semi-Bold"/>
                <a:ea typeface="Chronicle Display Semi-Bold"/>
                <a:cs typeface="Chronicle Display Semi-Bold"/>
                <a:sym typeface="Chronicle Display Semi-Bold"/>
              </a:rPr>
              <a:t>About:</a:t>
            </a:r>
          </a:p>
          <a:p>
            <a:pPr algn="l">
              <a:lnSpc>
                <a:spcPts val="1400"/>
              </a:lnSpc>
            </a:pPr>
          </a:p>
          <a:p>
            <a:pPr algn="l" marL="604521" indent="-302261" lvl="1">
              <a:lnSpc>
                <a:spcPts val="3920"/>
              </a:lnSpc>
              <a:buFont typeface="Arial"/>
              <a:buChar char="•"/>
            </a:pPr>
            <a:r>
              <a:rPr lang="en-US" sz="2800">
                <a:solidFill>
                  <a:srgbClr val="FFFFFF"/>
                </a:solidFill>
                <a:latin typeface="Chronicle Display"/>
                <a:ea typeface="Chronicle Display"/>
                <a:cs typeface="Chronicle Display"/>
                <a:sym typeface="Chronicle Display"/>
              </a:rPr>
              <a:t>Code Royale is a 1v1 real-time strategy game where players use a deck of 8 cards to attack their opponent’s towers while defending their own. The main objective is to destroy the opponent before the match ends.</a:t>
            </a:r>
          </a:p>
          <a:p>
            <a:pPr algn="l">
              <a:lnSpc>
                <a:spcPts val="3920"/>
              </a:lnSpc>
            </a:pPr>
          </a:p>
          <a:p>
            <a:pPr algn="l" marL="604521" indent="-302261" lvl="1">
              <a:lnSpc>
                <a:spcPts val="3920"/>
              </a:lnSpc>
              <a:buFont typeface="Arial"/>
              <a:buChar char="•"/>
            </a:pPr>
            <a:r>
              <a:rPr lang="en-US" sz="2800">
                <a:solidFill>
                  <a:srgbClr val="FFFFFF"/>
                </a:solidFill>
                <a:latin typeface="Chronicle Display"/>
                <a:ea typeface="Chronicle Display"/>
                <a:cs typeface="Chronicle Display"/>
                <a:sym typeface="Chronicle Display"/>
              </a:rPr>
              <a:t>Players deploy troops, using  </a:t>
            </a:r>
            <a:r>
              <a:rPr lang="en-US" sz="2800">
                <a:solidFill>
                  <a:srgbClr val="EF94CA"/>
                </a:solidFill>
                <a:latin typeface="Chronicle Display"/>
                <a:ea typeface="Chronicle Display"/>
                <a:cs typeface="Chronicle Display"/>
                <a:sym typeface="Chronicle Display"/>
              </a:rPr>
              <a:t>Elixir</a:t>
            </a:r>
            <a:r>
              <a:rPr lang="en-US" sz="2800">
                <a:solidFill>
                  <a:srgbClr val="CB6CE6"/>
                </a:solidFill>
                <a:latin typeface="Chronicle Display"/>
                <a:ea typeface="Chronicle Display"/>
                <a:cs typeface="Chronicle Display"/>
                <a:sym typeface="Chronicle Display"/>
              </a:rPr>
              <a:t> </a:t>
            </a:r>
            <a:r>
              <a:rPr lang="en-US" sz="2800">
                <a:solidFill>
                  <a:srgbClr val="FFFFFF"/>
                </a:solidFill>
                <a:latin typeface="Chronicle Display"/>
                <a:ea typeface="Chronicle Display"/>
                <a:cs typeface="Chronicle Display"/>
                <a:sym typeface="Chronicle Display"/>
              </a:rPr>
              <a:t>which is a resource that regenerates over time.</a:t>
            </a:r>
          </a:p>
          <a:p>
            <a:pPr algn="l">
              <a:lnSpc>
                <a:spcPts val="3920"/>
              </a:lnSpc>
            </a:pPr>
          </a:p>
          <a:p>
            <a:pPr algn="l" marL="604521" indent="-302261" lvl="1">
              <a:lnSpc>
                <a:spcPts val="3920"/>
              </a:lnSpc>
              <a:buFont typeface="Arial"/>
              <a:buChar char="•"/>
            </a:pPr>
            <a:r>
              <a:rPr lang="en-US" sz="2800">
                <a:solidFill>
                  <a:srgbClr val="FFFFFF"/>
                </a:solidFill>
                <a:latin typeface="Chronicle Display"/>
                <a:ea typeface="Chronicle Display"/>
                <a:cs typeface="Chronicle Display"/>
                <a:sym typeface="Chronicle Display"/>
              </a:rPr>
              <a:t>The game ends early if a player destroys the opponent's King Tower.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638" r="0" b="-75638"/>
            </a:stretch>
          </a:blipFill>
        </p:spPr>
      </p:sp>
      <p:sp>
        <p:nvSpPr>
          <p:cNvPr name="Freeform 3" id="3"/>
          <p:cNvSpPr/>
          <p:nvPr/>
        </p:nvSpPr>
        <p:spPr>
          <a:xfrm flipH="false" flipV="false" rot="0">
            <a:off x="-18097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48640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7825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1520283" y="2083857"/>
            <a:ext cx="677751" cy="67775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3F1E">
                <a:alpha val="29804"/>
              </a:srgbClr>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1520283" y="3784074"/>
            <a:ext cx="677751" cy="6777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9316"/>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2" id="12"/>
          <p:cNvGrpSpPr/>
          <p:nvPr/>
        </p:nvGrpSpPr>
        <p:grpSpPr>
          <a:xfrm rot="0">
            <a:off x="11520283" y="5484292"/>
            <a:ext cx="677751" cy="67775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61D3">
                <a:alpha val="29804"/>
              </a:srgbClr>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1520283" y="7186617"/>
            <a:ext cx="677751" cy="67775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5A56">
                <a:alpha val="29804"/>
              </a:srgbClr>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8" id="18"/>
          <p:cNvSpPr/>
          <p:nvPr/>
        </p:nvSpPr>
        <p:spPr>
          <a:xfrm flipH="false" flipV="false" rot="0">
            <a:off x="-417805" y="818270"/>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7022813" y="4959233"/>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5334540" y="640416"/>
            <a:ext cx="1924760" cy="671916"/>
          </a:xfrm>
          <a:custGeom>
            <a:avLst/>
            <a:gdLst/>
            <a:ahLst/>
            <a:cxnLst/>
            <a:rect r="r" b="b" t="t" l="l"/>
            <a:pathLst>
              <a:path h="671916" w="1924760">
                <a:moveTo>
                  <a:pt x="0" y="0"/>
                </a:moveTo>
                <a:lnTo>
                  <a:pt x="1924760" y="0"/>
                </a:lnTo>
                <a:lnTo>
                  <a:pt x="1924760" y="671916"/>
                </a:lnTo>
                <a:lnTo>
                  <a:pt x="0" y="6719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555370" y="3470934"/>
            <a:ext cx="951586" cy="332190"/>
          </a:xfrm>
          <a:custGeom>
            <a:avLst/>
            <a:gdLst/>
            <a:ahLst/>
            <a:cxnLst/>
            <a:rect r="r" b="b" t="t" l="l"/>
            <a:pathLst>
              <a:path h="332190" w="951586">
                <a:moveTo>
                  <a:pt x="0" y="0"/>
                </a:moveTo>
                <a:lnTo>
                  <a:pt x="951585" y="0"/>
                </a:lnTo>
                <a:lnTo>
                  <a:pt x="951585" y="332190"/>
                </a:lnTo>
                <a:lnTo>
                  <a:pt x="0" y="3321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true" flipV="false" rot="0">
            <a:off x="7832716" y="644363"/>
            <a:ext cx="1952021" cy="347815"/>
          </a:xfrm>
          <a:custGeom>
            <a:avLst/>
            <a:gdLst/>
            <a:ahLst/>
            <a:cxnLst/>
            <a:rect r="r" b="b" t="t" l="l"/>
            <a:pathLst>
              <a:path h="347815" w="1952021">
                <a:moveTo>
                  <a:pt x="1952021" y="0"/>
                </a:moveTo>
                <a:lnTo>
                  <a:pt x="0" y="0"/>
                </a:lnTo>
                <a:lnTo>
                  <a:pt x="0" y="347815"/>
                </a:lnTo>
                <a:lnTo>
                  <a:pt x="1952021" y="347815"/>
                </a:lnTo>
                <a:lnTo>
                  <a:pt x="195202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337808">
            <a:off x="1699160" y="5383539"/>
            <a:ext cx="3815816" cy="4105908"/>
          </a:xfrm>
          <a:custGeom>
            <a:avLst/>
            <a:gdLst/>
            <a:ahLst/>
            <a:cxnLst/>
            <a:rect r="r" b="b" t="t" l="l"/>
            <a:pathLst>
              <a:path h="4105908" w="3815816">
                <a:moveTo>
                  <a:pt x="0" y="0"/>
                </a:moveTo>
                <a:lnTo>
                  <a:pt x="3815816" y="0"/>
                </a:lnTo>
                <a:lnTo>
                  <a:pt x="3815816" y="4105907"/>
                </a:lnTo>
                <a:lnTo>
                  <a:pt x="0" y="4105907"/>
                </a:lnTo>
                <a:lnTo>
                  <a:pt x="0" y="0"/>
                </a:lnTo>
                <a:close/>
              </a:path>
            </a:pathLst>
          </a:custGeom>
          <a:blipFill>
            <a:blip r:embed="rId9"/>
            <a:stretch>
              <a:fillRect l="0" t="0" r="0" b="0"/>
            </a:stretch>
          </a:blipFill>
        </p:spPr>
      </p:sp>
      <p:sp>
        <p:nvSpPr>
          <p:cNvPr name="Freeform 24" id="24"/>
          <p:cNvSpPr/>
          <p:nvPr/>
        </p:nvSpPr>
        <p:spPr>
          <a:xfrm flipH="false" flipV="false" rot="0">
            <a:off x="-140373" y="-437205"/>
            <a:ext cx="3294657" cy="4221279"/>
          </a:xfrm>
          <a:custGeom>
            <a:avLst/>
            <a:gdLst/>
            <a:ahLst/>
            <a:cxnLst/>
            <a:rect r="r" b="b" t="t" l="l"/>
            <a:pathLst>
              <a:path h="4221279" w="3294657">
                <a:moveTo>
                  <a:pt x="0" y="0"/>
                </a:moveTo>
                <a:lnTo>
                  <a:pt x="3294657" y="0"/>
                </a:lnTo>
                <a:lnTo>
                  <a:pt x="3294657" y="4221279"/>
                </a:lnTo>
                <a:lnTo>
                  <a:pt x="0" y="4221279"/>
                </a:lnTo>
                <a:lnTo>
                  <a:pt x="0" y="0"/>
                </a:lnTo>
                <a:close/>
              </a:path>
            </a:pathLst>
          </a:custGeom>
          <a:blipFill>
            <a:blip r:embed="rId10"/>
            <a:stretch>
              <a:fillRect l="0" t="0" r="0" b="0"/>
            </a:stretch>
          </a:blipFill>
        </p:spPr>
      </p:sp>
      <p:sp>
        <p:nvSpPr>
          <p:cNvPr name="Freeform 25" id="25"/>
          <p:cNvSpPr/>
          <p:nvPr/>
        </p:nvSpPr>
        <p:spPr>
          <a:xfrm flipH="false" flipV="false" rot="0">
            <a:off x="12190138" y="-1757884"/>
            <a:ext cx="6097862" cy="5152308"/>
          </a:xfrm>
          <a:custGeom>
            <a:avLst/>
            <a:gdLst/>
            <a:ahLst/>
            <a:cxnLst/>
            <a:rect r="r" b="b" t="t" l="l"/>
            <a:pathLst>
              <a:path h="5152308" w="6097862">
                <a:moveTo>
                  <a:pt x="0" y="0"/>
                </a:moveTo>
                <a:lnTo>
                  <a:pt x="6097862" y="0"/>
                </a:lnTo>
                <a:lnTo>
                  <a:pt x="6097862" y="5152308"/>
                </a:lnTo>
                <a:lnTo>
                  <a:pt x="0" y="5152308"/>
                </a:lnTo>
                <a:lnTo>
                  <a:pt x="0" y="0"/>
                </a:lnTo>
                <a:close/>
              </a:path>
            </a:pathLst>
          </a:custGeom>
          <a:blipFill>
            <a:blip r:embed="rId11"/>
            <a:stretch>
              <a:fillRect l="0" t="0" r="0" b="0"/>
            </a:stretch>
          </a:blipFill>
        </p:spPr>
      </p:sp>
      <p:sp>
        <p:nvSpPr>
          <p:cNvPr name="TextBox 26" id="26"/>
          <p:cNvSpPr txBox="true"/>
          <p:nvPr/>
        </p:nvSpPr>
        <p:spPr>
          <a:xfrm rot="0">
            <a:off x="3601973" y="1521035"/>
            <a:ext cx="7918311" cy="6601461"/>
          </a:xfrm>
          <a:prstGeom prst="rect">
            <a:avLst/>
          </a:prstGeom>
        </p:spPr>
        <p:txBody>
          <a:bodyPr anchor="t" rtlCol="false" tIns="0" lIns="0" bIns="0" rIns="0">
            <a:spAutoFit/>
          </a:bodyPr>
          <a:lstStyle/>
          <a:p>
            <a:pPr algn="l">
              <a:lnSpc>
                <a:spcPts val="5459"/>
              </a:lnSpc>
            </a:pPr>
            <a:r>
              <a:rPr lang="en-US" sz="3899" u="sng">
                <a:solidFill>
                  <a:srgbClr val="D7F721"/>
                </a:solidFill>
                <a:latin typeface="Chronicle Display Semi-Bold"/>
                <a:ea typeface="Chronicle Display Semi-Bold"/>
                <a:cs typeface="Chronicle Display Semi-Bold"/>
                <a:sym typeface="Chronicle Display Semi-Bold"/>
              </a:rPr>
              <a:t>About:</a:t>
            </a:r>
          </a:p>
          <a:p>
            <a:pPr algn="l" marL="604521" indent="-302261" lvl="1">
              <a:lnSpc>
                <a:spcPts val="3920"/>
              </a:lnSpc>
              <a:buFont typeface="Arial"/>
              <a:buChar char="•"/>
            </a:pPr>
            <a:r>
              <a:rPr lang="en-US" sz="2800" u="sng">
                <a:solidFill>
                  <a:srgbClr val="D7F721"/>
                </a:solidFill>
                <a:latin typeface="Chronicle Display Semi-Bold"/>
                <a:ea typeface="Chronicle Display Semi-Bold"/>
                <a:cs typeface="Chronicle Display Semi-Bold"/>
                <a:sym typeface="Chronicle Display Semi-Bold"/>
              </a:rPr>
              <a:t>Tower</a:t>
            </a:r>
            <a:r>
              <a:rPr lang="en-US" sz="2800" u="sng">
                <a:solidFill>
                  <a:srgbClr val="FFFFFF"/>
                </a:solidFill>
                <a:latin typeface="Chronicle Display Semi-Bold"/>
                <a:ea typeface="Chronicle Display Semi-Bold"/>
                <a:cs typeface="Chronicle Display Semi-Bold"/>
                <a:sym typeface="Chronicle Display Semi-Bold"/>
              </a:rPr>
              <a:t> </a:t>
            </a:r>
            <a:r>
              <a:rPr lang="en-US" sz="2800">
                <a:solidFill>
                  <a:srgbClr val="FFFFFF"/>
                </a:solidFill>
                <a:latin typeface="Chronicle Display"/>
                <a:ea typeface="Chronicle Display"/>
                <a:cs typeface="Chronicle Display"/>
                <a:sym typeface="Chronicle Display"/>
              </a:rPr>
              <a:t> is the static building, that can attack all types of troops, and also acts as a base for launching and controlling the behavior of troops.</a:t>
            </a:r>
          </a:p>
          <a:p>
            <a:pPr algn="l">
              <a:lnSpc>
                <a:spcPts val="3920"/>
              </a:lnSpc>
            </a:pPr>
          </a:p>
          <a:p>
            <a:pPr algn="l" marL="582932" indent="-291466" lvl="1">
              <a:lnSpc>
                <a:spcPts val="3780"/>
              </a:lnSpc>
              <a:buFont typeface="Arial"/>
              <a:buChar char="•"/>
            </a:pPr>
            <a:r>
              <a:rPr lang="en-US" sz="2700" u="sng">
                <a:solidFill>
                  <a:srgbClr val="D4F70C"/>
                </a:solidFill>
                <a:latin typeface="Chronicle Display Semi-Bold"/>
                <a:ea typeface="Chronicle Display Semi-Bold"/>
                <a:cs typeface="Chronicle Display Semi-Bold"/>
                <a:sym typeface="Chronicle Display Semi-Bold"/>
              </a:rPr>
              <a:t>Deck Cycle</a:t>
            </a:r>
            <a:r>
              <a:rPr lang="en-US" sz="2700">
                <a:solidFill>
                  <a:srgbClr val="FFFFFF"/>
                </a:solidFill>
                <a:latin typeface="Chronicle Display"/>
                <a:ea typeface="Chronicle Display"/>
                <a:cs typeface="Chronicle Display"/>
                <a:sym typeface="Chronicle Display"/>
              </a:rPr>
              <a:t>  Only 4 out of 8 cards are available for deployment. Once you play a card, it can only be played again after 4 other deployments, i.e one cycle of deployments. The first 4 cards are randomly made available.</a:t>
            </a:r>
          </a:p>
          <a:p>
            <a:pPr algn="l">
              <a:lnSpc>
                <a:spcPts val="3920"/>
              </a:lnSpc>
            </a:pPr>
          </a:p>
          <a:p>
            <a:pPr algn="l" marL="604521" indent="-302261" lvl="1">
              <a:lnSpc>
                <a:spcPts val="3920"/>
              </a:lnSpc>
              <a:buFont typeface="Arial"/>
              <a:buChar char="•"/>
            </a:pPr>
            <a:r>
              <a:rPr lang="en-US" sz="2800" u="sng">
                <a:solidFill>
                  <a:srgbClr val="D7F721"/>
                </a:solidFill>
                <a:latin typeface="Chronicle Display"/>
                <a:ea typeface="Chronicle Display"/>
                <a:cs typeface="Chronicle Display"/>
                <a:sym typeface="Chronicle Display"/>
              </a:rPr>
              <a:t>Troops</a:t>
            </a:r>
            <a:r>
              <a:rPr lang="en-US" sz="2800">
                <a:solidFill>
                  <a:srgbClr val="D7F721"/>
                </a:solidFill>
                <a:latin typeface="Chronicle Display"/>
                <a:ea typeface="Chronicle Display"/>
                <a:cs typeface="Chronicle Display"/>
                <a:sym typeface="Chronicle Display"/>
              </a:rPr>
              <a:t> </a:t>
            </a:r>
            <a:r>
              <a:rPr lang="en-US" sz="2800">
                <a:solidFill>
                  <a:srgbClr val="FFFFFF"/>
                </a:solidFill>
                <a:latin typeface="Chronicle Display"/>
                <a:ea typeface="Chronicle Display"/>
                <a:cs typeface="Chronicle Display"/>
                <a:sym typeface="Chronicle Display"/>
              </a:rPr>
              <a:t>are the units that fight, such as:</a:t>
            </a:r>
          </a:p>
          <a:p>
            <a:pPr algn="l">
              <a:lnSpc>
                <a:spcPts val="3920"/>
              </a:lnSpc>
            </a:pPr>
          </a:p>
        </p:txBody>
      </p:sp>
      <p:sp>
        <p:nvSpPr>
          <p:cNvPr name="TextBox 27" id="27"/>
          <p:cNvSpPr txBox="true"/>
          <p:nvPr/>
        </p:nvSpPr>
        <p:spPr>
          <a:xfrm rot="0">
            <a:off x="12356200" y="2058559"/>
            <a:ext cx="2118643" cy="571501"/>
          </a:xfrm>
          <a:prstGeom prst="rect">
            <a:avLst/>
          </a:prstGeom>
        </p:spPr>
        <p:txBody>
          <a:bodyPr anchor="t" rtlCol="false" tIns="0" lIns="0" bIns="0" rIns="0">
            <a:spAutoFit/>
          </a:bodyPr>
          <a:lstStyle/>
          <a:p>
            <a:pPr algn="l">
              <a:lnSpc>
                <a:spcPts val="4199"/>
              </a:lnSpc>
              <a:spcBef>
                <a:spcPct val="0"/>
              </a:spcBef>
            </a:pPr>
            <a:r>
              <a:rPr lang="en-US" sz="2999">
                <a:solidFill>
                  <a:srgbClr val="FFFFFF">
                    <a:alpha val="29804"/>
                  </a:srgbClr>
                </a:solidFill>
                <a:latin typeface="Chronicle Display"/>
                <a:ea typeface="Chronicle Display"/>
                <a:cs typeface="Chronicle Display"/>
                <a:sym typeface="Chronicle Display"/>
              </a:rPr>
              <a:t>Ideation</a:t>
            </a:r>
          </a:p>
        </p:txBody>
      </p:sp>
      <p:sp>
        <p:nvSpPr>
          <p:cNvPr name="TextBox 28" id="28"/>
          <p:cNvSpPr txBox="true"/>
          <p:nvPr/>
        </p:nvSpPr>
        <p:spPr>
          <a:xfrm rot="0">
            <a:off x="11611103" y="225985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01</a:t>
            </a:r>
          </a:p>
        </p:txBody>
      </p:sp>
      <p:sp>
        <p:nvSpPr>
          <p:cNvPr name="TextBox 29" id="29"/>
          <p:cNvSpPr txBox="true"/>
          <p:nvPr/>
        </p:nvSpPr>
        <p:spPr>
          <a:xfrm rot="0">
            <a:off x="11611103" y="3960072"/>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02</a:t>
            </a:r>
          </a:p>
        </p:txBody>
      </p:sp>
      <p:sp>
        <p:nvSpPr>
          <p:cNvPr name="TextBox 30" id="30"/>
          <p:cNvSpPr txBox="true"/>
          <p:nvPr/>
        </p:nvSpPr>
        <p:spPr>
          <a:xfrm rot="0">
            <a:off x="11611103" y="5660289"/>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03</a:t>
            </a:r>
          </a:p>
        </p:txBody>
      </p:sp>
      <p:sp>
        <p:nvSpPr>
          <p:cNvPr name="TextBox 31" id="31"/>
          <p:cNvSpPr txBox="true"/>
          <p:nvPr/>
        </p:nvSpPr>
        <p:spPr>
          <a:xfrm rot="0">
            <a:off x="11611103" y="736261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04</a:t>
            </a:r>
          </a:p>
        </p:txBody>
      </p:sp>
      <p:sp>
        <p:nvSpPr>
          <p:cNvPr name="TextBox 32" id="32"/>
          <p:cNvSpPr txBox="true"/>
          <p:nvPr/>
        </p:nvSpPr>
        <p:spPr>
          <a:xfrm rot="0">
            <a:off x="12356200" y="3720574"/>
            <a:ext cx="3317601"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solidFill>
                <a:latin typeface="Chronicle Display"/>
                <a:ea typeface="Chronicle Display"/>
                <a:cs typeface="Chronicle Display"/>
                <a:sym typeface="Chronicle Display"/>
              </a:rPr>
              <a:t>What’s in it ?</a:t>
            </a:r>
          </a:p>
        </p:txBody>
      </p:sp>
      <p:sp>
        <p:nvSpPr>
          <p:cNvPr name="TextBox 33" id="33"/>
          <p:cNvSpPr txBox="true"/>
          <p:nvPr/>
        </p:nvSpPr>
        <p:spPr>
          <a:xfrm rot="0">
            <a:off x="12356200" y="5475504"/>
            <a:ext cx="2978339"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alpha val="29804"/>
                  </a:srgbClr>
                </a:solidFill>
                <a:latin typeface="Chronicle Display"/>
                <a:ea typeface="Chronicle Display"/>
                <a:cs typeface="Chronicle Display"/>
                <a:sym typeface="Chronicle Display"/>
              </a:rPr>
              <a:t>Game structure</a:t>
            </a:r>
          </a:p>
        </p:txBody>
      </p:sp>
      <p:sp>
        <p:nvSpPr>
          <p:cNvPr name="TextBox 34" id="34"/>
          <p:cNvSpPr txBox="true"/>
          <p:nvPr/>
        </p:nvSpPr>
        <p:spPr>
          <a:xfrm rot="0">
            <a:off x="12356200" y="7177830"/>
            <a:ext cx="2118643"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alpha val="29804"/>
                  </a:srgbClr>
                </a:solidFill>
                <a:latin typeface="Chronicle Display"/>
                <a:ea typeface="Chronicle Display"/>
                <a:cs typeface="Chronicle Display"/>
                <a:sym typeface="Chronicle Display"/>
              </a:rPr>
              <a:t>Interfacing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638" r="0" b="-75638"/>
            </a:stretch>
          </a:blipFill>
        </p:spPr>
      </p:sp>
      <p:sp>
        <p:nvSpPr>
          <p:cNvPr name="Freeform 3" id="3"/>
          <p:cNvSpPr/>
          <p:nvPr/>
        </p:nvSpPr>
        <p:spPr>
          <a:xfrm flipH="false" flipV="false" rot="-337808">
            <a:off x="379677" y="5866139"/>
            <a:ext cx="3815816" cy="4105908"/>
          </a:xfrm>
          <a:custGeom>
            <a:avLst/>
            <a:gdLst/>
            <a:ahLst/>
            <a:cxnLst/>
            <a:rect r="r" b="b" t="t" l="l"/>
            <a:pathLst>
              <a:path h="4105908" w="3815816">
                <a:moveTo>
                  <a:pt x="0" y="0"/>
                </a:moveTo>
                <a:lnTo>
                  <a:pt x="3815817" y="0"/>
                </a:lnTo>
                <a:lnTo>
                  <a:pt x="3815817" y="4105908"/>
                </a:lnTo>
                <a:lnTo>
                  <a:pt x="0" y="4105908"/>
                </a:lnTo>
                <a:lnTo>
                  <a:pt x="0" y="0"/>
                </a:lnTo>
                <a:close/>
              </a:path>
            </a:pathLst>
          </a:custGeom>
          <a:blipFill>
            <a:blip r:embed="rId3">
              <a:alphaModFix amt="53000"/>
            </a:blip>
            <a:stretch>
              <a:fillRect l="0" t="0" r="0" b="0"/>
            </a:stretch>
          </a:blipFill>
        </p:spPr>
      </p:sp>
      <p:sp>
        <p:nvSpPr>
          <p:cNvPr name="Freeform 4" id="4"/>
          <p:cNvSpPr/>
          <p:nvPr/>
        </p:nvSpPr>
        <p:spPr>
          <a:xfrm flipH="false" flipV="false" rot="0">
            <a:off x="-18097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8640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825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1520283" y="2083857"/>
            <a:ext cx="677751" cy="67775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3F1E">
                <a:alpha val="29804"/>
              </a:srgbClr>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0" id="10"/>
          <p:cNvGrpSpPr/>
          <p:nvPr/>
        </p:nvGrpSpPr>
        <p:grpSpPr>
          <a:xfrm rot="0">
            <a:off x="11520283" y="3784074"/>
            <a:ext cx="677751" cy="67775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9316"/>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3" id="13"/>
          <p:cNvGrpSpPr/>
          <p:nvPr/>
        </p:nvGrpSpPr>
        <p:grpSpPr>
          <a:xfrm rot="0">
            <a:off x="11520283" y="5484292"/>
            <a:ext cx="677751" cy="67775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61D3">
                <a:alpha val="29804"/>
              </a:srgbClr>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6" id="16"/>
          <p:cNvGrpSpPr/>
          <p:nvPr/>
        </p:nvGrpSpPr>
        <p:grpSpPr>
          <a:xfrm rot="0">
            <a:off x="11520283" y="7186617"/>
            <a:ext cx="677751" cy="67775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5A56">
                <a:alpha val="29804"/>
              </a:srgbClr>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9" id="19"/>
          <p:cNvSpPr/>
          <p:nvPr/>
        </p:nvSpPr>
        <p:spPr>
          <a:xfrm flipH="false" flipV="false" rot="0">
            <a:off x="-417805" y="818270"/>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7022813" y="4959233"/>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5334540" y="640416"/>
            <a:ext cx="1924760" cy="671916"/>
          </a:xfrm>
          <a:custGeom>
            <a:avLst/>
            <a:gdLst/>
            <a:ahLst/>
            <a:cxnLst/>
            <a:rect r="r" b="b" t="t" l="l"/>
            <a:pathLst>
              <a:path h="671916" w="1924760">
                <a:moveTo>
                  <a:pt x="0" y="0"/>
                </a:moveTo>
                <a:lnTo>
                  <a:pt x="1924760" y="0"/>
                </a:lnTo>
                <a:lnTo>
                  <a:pt x="1924760" y="671916"/>
                </a:lnTo>
                <a:lnTo>
                  <a:pt x="0" y="6719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555370" y="3470934"/>
            <a:ext cx="951586" cy="332190"/>
          </a:xfrm>
          <a:custGeom>
            <a:avLst/>
            <a:gdLst/>
            <a:ahLst/>
            <a:cxnLst/>
            <a:rect r="r" b="b" t="t" l="l"/>
            <a:pathLst>
              <a:path h="332190" w="951586">
                <a:moveTo>
                  <a:pt x="0" y="0"/>
                </a:moveTo>
                <a:lnTo>
                  <a:pt x="951585" y="0"/>
                </a:lnTo>
                <a:lnTo>
                  <a:pt x="951585" y="332190"/>
                </a:lnTo>
                <a:lnTo>
                  <a:pt x="0" y="3321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true" flipV="false" rot="0">
            <a:off x="7832716" y="644363"/>
            <a:ext cx="1952021" cy="347815"/>
          </a:xfrm>
          <a:custGeom>
            <a:avLst/>
            <a:gdLst/>
            <a:ahLst/>
            <a:cxnLst/>
            <a:rect r="r" b="b" t="t" l="l"/>
            <a:pathLst>
              <a:path h="347815" w="1952021">
                <a:moveTo>
                  <a:pt x="1952021" y="0"/>
                </a:moveTo>
                <a:lnTo>
                  <a:pt x="0" y="0"/>
                </a:lnTo>
                <a:lnTo>
                  <a:pt x="0" y="347815"/>
                </a:lnTo>
                <a:lnTo>
                  <a:pt x="1952021" y="347815"/>
                </a:lnTo>
                <a:lnTo>
                  <a:pt x="195202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68045" y="-526711"/>
            <a:ext cx="2427959" cy="3110822"/>
          </a:xfrm>
          <a:custGeom>
            <a:avLst/>
            <a:gdLst/>
            <a:ahLst/>
            <a:cxnLst/>
            <a:rect r="r" b="b" t="t" l="l"/>
            <a:pathLst>
              <a:path h="3110822" w="2427959">
                <a:moveTo>
                  <a:pt x="0" y="0"/>
                </a:moveTo>
                <a:lnTo>
                  <a:pt x="2427958" y="0"/>
                </a:lnTo>
                <a:lnTo>
                  <a:pt x="2427958" y="3110822"/>
                </a:lnTo>
                <a:lnTo>
                  <a:pt x="0" y="3110822"/>
                </a:lnTo>
                <a:lnTo>
                  <a:pt x="0" y="0"/>
                </a:lnTo>
                <a:close/>
              </a:path>
            </a:pathLst>
          </a:custGeom>
          <a:blipFill>
            <a:blip r:embed="rId10"/>
            <a:stretch>
              <a:fillRect l="0" t="0" r="0" b="0"/>
            </a:stretch>
          </a:blipFill>
        </p:spPr>
      </p:sp>
      <p:sp>
        <p:nvSpPr>
          <p:cNvPr name="Freeform 25" id="25"/>
          <p:cNvSpPr/>
          <p:nvPr/>
        </p:nvSpPr>
        <p:spPr>
          <a:xfrm flipH="false" flipV="false" rot="0">
            <a:off x="12190138" y="-1757884"/>
            <a:ext cx="6097862" cy="5152308"/>
          </a:xfrm>
          <a:custGeom>
            <a:avLst/>
            <a:gdLst/>
            <a:ahLst/>
            <a:cxnLst/>
            <a:rect r="r" b="b" t="t" l="l"/>
            <a:pathLst>
              <a:path h="5152308" w="6097862">
                <a:moveTo>
                  <a:pt x="0" y="0"/>
                </a:moveTo>
                <a:lnTo>
                  <a:pt x="6097862" y="0"/>
                </a:lnTo>
                <a:lnTo>
                  <a:pt x="6097862" y="5152308"/>
                </a:lnTo>
                <a:lnTo>
                  <a:pt x="0" y="5152308"/>
                </a:lnTo>
                <a:lnTo>
                  <a:pt x="0" y="0"/>
                </a:lnTo>
                <a:close/>
              </a:path>
            </a:pathLst>
          </a:custGeom>
          <a:blipFill>
            <a:blip r:embed="rId11"/>
            <a:stretch>
              <a:fillRect l="0" t="0" r="0" b="0"/>
            </a:stretch>
          </a:blipFill>
        </p:spPr>
      </p:sp>
      <p:grpSp>
        <p:nvGrpSpPr>
          <p:cNvPr name="Group 26" id="26"/>
          <p:cNvGrpSpPr/>
          <p:nvPr/>
        </p:nvGrpSpPr>
        <p:grpSpPr>
          <a:xfrm rot="0">
            <a:off x="2681728" y="1589728"/>
            <a:ext cx="8843650" cy="2080665"/>
            <a:chOff x="0" y="0"/>
            <a:chExt cx="11791533" cy="2774220"/>
          </a:xfrm>
        </p:grpSpPr>
        <p:sp>
          <p:nvSpPr>
            <p:cNvPr name="Freeform 27" id="27"/>
            <p:cNvSpPr/>
            <p:nvPr/>
          </p:nvSpPr>
          <p:spPr>
            <a:xfrm flipH="false" flipV="false" rot="0">
              <a:off x="7151623" y="0"/>
              <a:ext cx="2265765" cy="2723420"/>
            </a:xfrm>
            <a:custGeom>
              <a:avLst/>
              <a:gdLst/>
              <a:ahLst/>
              <a:cxnLst/>
              <a:rect r="r" b="b" t="t" l="l"/>
              <a:pathLst>
                <a:path h="2723420" w="2265765">
                  <a:moveTo>
                    <a:pt x="0" y="0"/>
                  </a:moveTo>
                  <a:lnTo>
                    <a:pt x="2265765" y="0"/>
                  </a:lnTo>
                  <a:lnTo>
                    <a:pt x="2265765" y="2723420"/>
                  </a:lnTo>
                  <a:lnTo>
                    <a:pt x="0" y="2723420"/>
                  </a:lnTo>
                  <a:lnTo>
                    <a:pt x="0" y="0"/>
                  </a:lnTo>
                  <a:close/>
                </a:path>
              </a:pathLst>
            </a:custGeom>
            <a:blipFill>
              <a:blip r:embed="rId12"/>
              <a:stretch>
                <a:fillRect l="0" t="0" r="0" b="0"/>
              </a:stretch>
            </a:blipFill>
          </p:spPr>
        </p:sp>
        <p:sp>
          <p:nvSpPr>
            <p:cNvPr name="Freeform 28" id="28"/>
            <p:cNvSpPr/>
            <p:nvPr/>
          </p:nvSpPr>
          <p:spPr>
            <a:xfrm flipH="false" flipV="false" rot="0">
              <a:off x="4827861" y="0"/>
              <a:ext cx="2265765" cy="2723420"/>
            </a:xfrm>
            <a:custGeom>
              <a:avLst/>
              <a:gdLst/>
              <a:ahLst/>
              <a:cxnLst/>
              <a:rect r="r" b="b" t="t" l="l"/>
              <a:pathLst>
                <a:path h="2723420" w="2265765">
                  <a:moveTo>
                    <a:pt x="0" y="0"/>
                  </a:moveTo>
                  <a:lnTo>
                    <a:pt x="2265765" y="0"/>
                  </a:lnTo>
                  <a:lnTo>
                    <a:pt x="2265765" y="2723420"/>
                  </a:lnTo>
                  <a:lnTo>
                    <a:pt x="0" y="2723420"/>
                  </a:lnTo>
                  <a:lnTo>
                    <a:pt x="0" y="0"/>
                  </a:lnTo>
                  <a:close/>
                </a:path>
              </a:pathLst>
            </a:custGeom>
            <a:blipFill>
              <a:blip r:embed="rId13"/>
              <a:stretch>
                <a:fillRect l="0" t="0" r="0" b="0"/>
              </a:stretch>
            </a:blipFill>
          </p:spPr>
        </p:sp>
        <p:sp>
          <p:nvSpPr>
            <p:cNvPr name="Freeform 29" id="29"/>
            <p:cNvSpPr/>
            <p:nvPr/>
          </p:nvSpPr>
          <p:spPr>
            <a:xfrm flipH="false" flipV="false" rot="0">
              <a:off x="2504100" y="50800"/>
              <a:ext cx="2265765" cy="2723420"/>
            </a:xfrm>
            <a:custGeom>
              <a:avLst/>
              <a:gdLst/>
              <a:ahLst/>
              <a:cxnLst/>
              <a:rect r="r" b="b" t="t" l="l"/>
              <a:pathLst>
                <a:path h="2723420" w="2265765">
                  <a:moveTo>
                    <a:pt x="0" y="0"/>
                  </a:moveTo>
                  <a:lnTo>
                    <a:pt x="2265765" y="0"/>
                  </a:lnTo>
                  <a:lnTo>
                    <a:pt x="2265765" y="2723420"/>
                  </a:lnTo>
                  <a:lnTo>
                    <a:pt x="0" y="2723420"/>
                  </a:lnTo>
                  <a:lnTo>
                    <a:pt x="0" y="0"/>
                  </a:lnTo>
                  <a:close/>
                </a:path>
              </a:pathLst>
            </a:custGeom>
            <a:blipFill>
              <a:blip r:embed="rId14"/>
              <a:stretch>
                <a:fillRect l="0" t="0" r="0" b="0"/>
              </a:stretch>
            </a:blipFill>
          </p:spPr>
        </p:sp>
        <p:sp>
          <p:nvSpPr>
            <p:cNvPr name="Freeform 30" id="30"/>
            <p:cNvSpPr/>
            <p:nvPr/>
          </p:nvSpPr>
          <p:spPr>
            <a:xfrm flipH="false" flipV="false" rot="0">
              <a:off x="9525768" y="0"/>
              <a:ext cx="2265765" cy="2723420"/>
            </a:xfrm>
            <a:custGeom>
              <a:avLst/>
              <a:gdLst/>
              <a:ahLst/>
              <a:cxnLst/>
              <a:rect r="r" b="b" t="t" l="l"/>
              <a:pathLst>
                <a:path h="2723420" w="2265765">
                  <a:moveTo>
                    <a:pt x="0" y="0"/>
                  </a:moveTo>
                  <a:lnTo>
                    <a:pt x="2265765" y="0"/>
                  </a:lnTo>
                  <a:lnTo>
                    <a:pt x="2265765" y="2723420"/>
                  </a:lnTo>
                  <a:lnTo>
                    <a:pt x="0" y="2723420"/>
                  </a:lnTo>
                  <a:lnTo>
                    <a:pt x="0" y="0"/>
                  </a:lnTo>
                  <a:close/>
                </a:path>
              </a:pathLst>
            </a:custGeom>
            <a:blipFill>
              <a:blip r:embed="rId15"/>
              <a:stretch>
                <a:fillRect l="0" t="0" r="0" b="0"/>
              </a:stretch>
            </a:blipFill>
          </p:spPr>
        </p:sp>
        <p:sp>
          <p:nvSpPr>
            <p:cNvPr name="Freeform 31" id="31"/>
            <p:cNvSpPr/>
            <p:nvPr/>
          </p:nvSpPr>
          <p:spPr>
            <a:xfrm flipH="false" flipV="false" rot="0">
              <a:off x="0" y="0"/>
              <a:ext cx="2265765" cy="2723420"/>
            </a:xfrm>
            <a:custGeom>
              <a:avLst/>
              <a:gdLst/>
              <a:ahLst/>
              <a:cxnLst/>
              <a:rect r="r" b="b" t="t" l="l"/>
              <a:pathLst>
                <a:path h="2723420" w="2265765">
                  <a:moveTo>
                    <a:pt x="0" y="0"/>
                  </a:moveTo>
                  <a:lnTo>
                    <a:pt x="2265765" y="0"/>
                  </a:lnTo>
                  <a:lnTo>
                    <a:pt x="2265765" y="2723420"/>
                  </a:lnTo>
                  <a:lnTo>
                    <a:pt x="0" y="2723420"/>
                  </a:lnTo>
                  <a:lnTo>
                    <a:pt x="0" y="0"/>
                  </a:lnTo>
                  <a:close/>
                </a:path>
              </a:pathLst>
            </a:custGeom>
            <a:blipFill>
              <a:blip r:embed="rId16"/>
              <a:stretch>
                <a:fillRect l="0" t="0" r="0" b="0"/>
              </a:stretch>
            </a:blipFill>
          </p:spPr>
        </p:sp>
      </p:grpSp>
      <p:sp>
        <p:nvSpPr>
          <p:cNvPr name="Freeform 32" id="32"/>
          <p:cNvSpPr/>
          <p:nvPr/>
        </p:nvSpPr>
        <p:spPr>
          <a:xfrm flipH="false" flipV="false" rot="0">
            <a:off x="3409820" y="6392203"/>
            <a:ext cx="1699324" cy="2042565"/>
          </a:xfrm>
          <a:custGeom>
            <a:avLst/>
            <a:gdLst/>
            <a:ahLst/>
            <a:cxnLst/>
            <a:rect r="r" b="b" t="t" l="l"/>
            <a:pathLst>
              <a:path h="2042565" w="1699324">
                <a:moveTo>
                  <a:pt x="0" y="0"/>
                </a:moveTo>
                <a:lnTo>
                  <a:pt x="1699324" y="0"/>
                </a:lnTo>
                <a:lnTo>
                  <a:pt x="1699324" y="2042564"/>
                </a:lnTo>
                <a:lnTo>
                  <a:pt x="0" y="2042564"/>
                </a:lnTo>
                <a:lnTo>
                  <a:pt x="0" y="0"/>
                </a:lnTo>
                <a:close/>
              </a:path>
            </a:pathLst>
          </a:custGeom>
          <a:blipFill>
            <a:blip r:embed="rId17"/>
            <a:stretch>
              <a:fillRect l="0" t="0" r="0" b="0"/>
            </a:stretch>
          </a:blipFill>
        </p:spPr>
      </p:sp>
      <p:sp>
        <p:nvSpPr>
          <p:cNvPr name="Freeform 33" id="33"/>
          <p:cNvSpPr/>
          <p:nvPr/>
        </p:nvSpPr>
        <p:spPr>
          <a:xfrm flipH="false" flipV="false" rot="0">
            <a:off x="9820959" y="6375693"/>
            <a:ext cx="1699324" cy="2042565"/>
          </a:xfrm>
          <a:custGeom>
            <a:avLst/>
            <a:gdLst/>
            <a:ahLst/>
            <a:cxnLst/>
            <a:rect r="r" b="b" t="t" l="l"/>
            <a:pathLst>
              <a:path h="2042565" w="1699324">
                <a:moveTo>
                  <a:pt x="0" y="0"/>
                </a:moveTo>
                <a:lnTo>
                  <a:pt x="1699324" y="0"/>
                </a:lnTo>
                <a:lnTo>
                  <a:pt x="1699324" y="2042564"/>
                </a:lnTo>
                <a:lnTo>
                  <a:pt x="0" y="2042564"/>
                </a:lnTo>
                <a:lnTo>
                  <a:pt x="0" y="0"/>
                </a:lnTo>
                <a:close/>
              </a:path>
            </a:pathLst>
          </a:custGeom>
          <a:blipFill>
            <a:blip r:embed="rId18"/>
            <a:stretch>
              <a:fillRect l="0" t="0" r="0" b="0"/>
            </a:stretch>
          </a:blipFill>
        </p:spPr>
      </p:sp>
      <p:sp>
        <p:nvSpPr>
          <p:cNvPr name="Freeform 34" id="34"/>
          <p:cNvSpPr/>
          <p:nvPr/>
        </p:nvSpPr>
        <p:spPr>
          <a:xfrm flipH="false" flipV="false" rot="0">
            <a:off x="5635412" y="6342612"/>
            <a:ext cx="1699324" cy="2042565"/>
          </a:xfrm>
          <a:custGeom>
            <a:avLst/>
            <a:gdLst/>
            <a:ahLst/>
            <a:cxnLst/>
            <a:rect r="r" b="b" t="t" l="l"/>
            <a:pathLst>
              <a:path h="2042565" w="1699324">
                <a:moveTo>
                  <a:pt x="0" y="0"/>
                </a:moveTo>
                <a:lnTo>
                  <a:pt x="1699324" y="0"/>
                </a:lnTo>
                <a:lnTo>
                  <a:pt x="1699324" y="2042565"/>
                </a:lnTo>
                <a:lnTo>
                  <a:pt x="0" y="2042565"/>
                </a:lnTo>
                <a:lnTo>
                  <a:pt x="0" y="0"/>
                </a:lnTo>
                <a:close/>
              </a:path>
            </a:pathLst>
          </a:custGeom>
          <a:blipFill>
            <a:blip r:embed="rId19"/>
            <a:stretch>
              <a:fillRect l="0" t="0" r="0" b="0"/>
            </a:stretch>
          </a:blipFill>
        </p:spPr>
      </p:sp>
      <p:sp>
        <p:nvSpPr>
          <p:cNvPr name="Freeform 35" id="35"/>
          <p:cNvSpPr/>
          <p:nvPr/>
        </p:nvSpPr>
        <p:spPr>
          <a:xfrm flipH="false" flipV="false" rot="0">
            <a:off x="7861004" y="6397203"/>
            <a:ext cx="1699324" cy="2042565"/>
          </a:xfrm>
          <a:custGeom>
            <a:avLst/>
            <a:gdLst/>
            <a:ahLst/>
            <a:cxnLst/>
            <a:rect r="r" b="b" t="t" l="l"/>
            <a:pathLst>
              <a:path h="2042565" w="1699324">
                <a:moveTo>
                  <a:pt x="0" y="0"/>
                </a:moveTo>
                <a:lnTo>
                  <a:pt x="1699324" y="0"/>
                </a:lnTo>
                <a:lnTo>
                  <a:pt x="1699324" y="2042565"/>
                </a:lnTo>
                <a:lnTo>
                  <a:pt x="0" y="2042565"/>
                </a:lnTo>
                <a:lnTo>
                  <a:pt x="0" y="0"/>
                </a:lnTo>
                <a:close/>
              </a:path>
            </a:pathLst>
          </a:custGeom>
          <a:blipFill>
            <a:blip r:embed="rId20"/>
            <a:stretch>
              <a:fillRect l="0" t="0" r="0" b="0"/>
            </a:stretch>
          </a:blipFill>
        </p:spPr>
      </p:sp>
      <p:sp>
        <p:nvSpPr>
          <p:cNvPr name="Freeform 36" id="36"/>
          <p:cNvSpPr/>
          <p:nvPr/>
        </p:nvSpPr>
        <p:spPr>
          <a:xfrm flipH="false" flipV="false" rot="0">
            <a:off x="2361020" y="7054141"/>
            <a:ext cx="416264" cy="728689"/>
          </a:xfrm>
          <a:custGeom>
            <a:avLst/>
            <a:gdLst/>
            <a:ahLst/>
            <a:cxnLst/>
            <a:rect r="r" b="b" t="t" l="l"/>
            <a:pathLst>
              <a:path h="728689" w="416264">
                <a:moveTo>
                  <a:pt x="0" y="0"/>
                </a:moveTo>
                <a:lnTo>
                  <a:pt x="416264" y="0"/>
                </a:lnTo>
                <a:lnTo>
                  <a:pt x="416264" y="728689"/>
                </a:lnTo>
                <a:lnTo>
                  <a:pt x="0" y="728689"/>
                </a:lnTo>
                <a:lnTo>
                  <a:pt x="0" y="0"/>
                </a:lnTo>
                <a:close/>
              </a:path>
            </a:pathLst>
          </a:custGeom>
          <a:blipFill>
            <a:blip r:embed="rId21"/>
            <a:stretch>
              <a:fillRect l="0" t="0" r="0" b="0"/>
            </a:stretch>
          </a:blipFill>
        </p:spPr>
      </p:sp>
      <p:sp>
        <p:nvSpPr>
          <p:cNvPr name="Freeform 37" id="37"/>
          <p:cNvSpPr/>
          <p:nvPr/>
        </p:nvSpPr>
        <p:spPr>
          <a:xfrm flipH="false" flipV="false" rot="0">
            <a:off x="8046083" y="4059152"/>
            <a:ext cx="1699324" cy="2042565"/>
          </a:xfrm>
          <a:custGeom>
            <a:avLst/>
            <a:gdLst/>
            <a:ahLst/>
            <a:cxnLst/>
            <a:rect r="r" b="b" t="t" l="l"/>
            <a:pathLst>
              <a:path h="2042565" w="1699324">
                <a:moveTo>
                  <a:pt x="0" y="0"/>
                </a:moveTo>
                <a:lnTo>
                  <a:pt x="1699324" y="0"/>
                </a:lnTo>
                <a:lnTo>
                  <a:pt x="1699324" y="2042565"/>
                </a:lnTo>
                <a:lnTo>
                  <a:pt x="0" y="2042565"/>
                </a:lnTo>
                <a:lnTo>
                  <a:pt x="0" y="0"/>
                </a:lnTo>
                <a:close/>
              </a:path>
            </a:pathLst>
          </a:custGeom>
          <a:blipFill>
            <a:blip r:embed="rId22"/>
            <a:stretch>
              <a:fillRect l="0" t="0" r="0" b="0"/>
            </a:stretch>
          </a:blipFill>
        </p:spPr>
      </p:sp>
      <p:sp>
        <p:nvSpPr>
          <p:cNvPr name="Freeform 38" id="38"/>
          <p:cNvSpPr/>
          <p:nvPr/>
        </p:nvSpPr>
        <p:spPr>
          <a:xfrm flipH="false" flipV="false" rot="0">
            <a:off x="5899084" y="3988647"/>
            <a:ext cx="1699324" cy="2042565"/>
          </a:xfrm>
          <a:custGeom>
            <a:avLst/>
            <a:gdLst/>
            <a:ahLst/>
            <a:cxnLst/>
            <a:rect r="r" b="b" t="t" l="l"/>
            <a:pathLst>
              <a:path h="2042565" w="1699324">
                <a:moveTo>
                  <a:pt x="0" y="0"/>
                </a:moveTo>
                <a:lnTo>
                  <a:pt x="1699324" y="0"/>
                </a:lnTo>
                <a:lnTo>
                  <a:pt x="1699324" y="2042565"/>
                </a:lnTo>
                <a:lnTo>
                  <a:pt x="0" y="2042565"/>
                </a:lnTo>
                <a:lnTo>
                  <a:pt x="0" y="0"/>
                </a:lnTo>
                <a:close/>
              </a:path>
            </a:pathLst>
          </a:custGeom>
          <a:blipFill>
            <a:blip r:embed="rId23"/>
            <a:stretch>
              <a:fillRect l="0" t="0" r="0" b="0"/>
            </a:stretch>
          </a:blipFill>
        </p:spPr>
      </p:sp>
      <p:sp>
        <p:nvSpPr>
          <p:cNvPr name="Freeform 39" id="39"/>
          <p:cNvSpPr/>
          <p:nvPr/>
        </p:nvSpPr>
        <p:spPr>
          <a:xfrm flipH="false" flipV="false" rot="0">
            <a:off x="3753112" y="3988647"/>
            <a:ext cx="1699324" cy="2042565"/>
          </a:xfrm>
          <a:custGeom>
            <a:avLst/>
            <a:gdLst/>
            <a:ahLst/>
            <a:cxnLst/>
            <a:rect r="r" b="b" t="t" l="l"/>
            <a:pathLst>
              <a:path h="2042565" w="1699324">
                <a:moveTo>
                  <a:pt x="0" y="0"/>
                </a:moveTo>
                <a:lnTo>
                  <a:pt x="1699324" y="0"/>
                </a:lnTo>
                <a:lnTo>
                  <a:pt x="1699324" y="2042565"/>
                </a:lnTo>
                <a:lnTo>
                  <a:pt x="0" y="2042565"/>
                </a:lnTo>
                <a:lnTo>
                  <a:pt x="0" y="0"/>
                </a:lnTo>
                <a:close/>
              </a:path>
            </a:pathLst>
          </a:custGeom>
          <a:blipFill>
            <a:blip r:embed="rId24"/>
            <a:stretch>
              <a:fillRect l="0" t="0" r="0" b="0"/>
            </a:stretch>
          </a:blipFill>
        </p:spPr>
      </p:sp>
      <p:grpSp>
        <p:nvGrpSpPr>
          <p:cNvPr name="Group 40" id="40"/>
          <p:cNvGrpSpPr/>
          <p:nvPr/>
        </p:nvGrpSpPr>
        <p:grpSpPr>
          <a:xfrm rot="0">
            <a:off x="2000697" y="4739494"/>
            <a:ext cx="987484" cy="611375"/>
            <a:chOff x="0" y="0"/>
            <a:chExt cx="1316645" cy="815167"/>
          </a:xfrm>
        </p:grpSpPr>
        <p:sp>
          <p:nvSpPr>
            <p:cNvPr name="Freeform 41" id="41"/>
            <p:cNvSpPr/>
            <p:nvPr/>
          </p:nvSpPr>
          <p:spPr>
            <a:xfrm flipH="false" flipV="false" rot="0">
              <a:off x="0" y="0"/>
              <a:ext cx="541213" cy="815167"/>
            </a:xfrm>
            <a:custGeom>
              <a:avLst/>
              <a:gdLst/>
              <a:ahLst/>
              <a:cxnLst/>
              <a:rect r="r" b="b" t="t" l="l"/>
              <a:pathLst>
                <a:path h="815167" w="541213">
                  <a:moveTo>
                    <a:pt x="0" y="0"/>
                  </a:moveTo>
                  <a:lnTo>
                    <a:pt x="541213" y="0"/>
                  </a:lnTo>
                  <a:lnTo>
                    <a:pt x="541213" y="815167"/>
                  </a:lnTo>
                  <a:lnTo>
                    <a:pt x="0" y="815167"/>
                  </a:lnTo>
                  <a:lnTo>
                    <a:pt x="0" y="0"/>
                  </a:lnTo>
                  <a:close/>
                </a:path>
              </a:pathLst>
            </a:custGeom>
            <a:blipFill>
              <a:blip r:embed="rId21"/>
              <a:stretch>
                <a:fillRect l="0" t="-8111" r="0" b="-8111"/>
              </a:stretch>
            </a:blipFill>
          </p:spPr>
        </p:sp>
        <p:sp>
          <p:nvSpPr>
            <p:cNvPr name="TextBox 42" id="42"/>
            <p:cNvSpPr txBox="true"/>
            <p:nvPr/>
          </p:nvSpPr>
          <p:spPr>
            <a:xfrm rot="0">
              <a:off x="591082" y="29250"/>
              <a:ext cx="725563" cy="785917"/>
            </a:xfrm>
            <a:prstGeom prst="rect">
              <a:avLst/>
            </a:prstGeom>
          </p:spPr>
          <p:txBody>
            <a:bodyPr anchor="t" rtlCol="false" tIns="0" lIns="0" bIns="0" rIns="0">
              <a:spAutoFit/>
            </a:bodyPr>
            <a:lstStyle/>
            <a:p>
              <a:pPr algn="ctr">
                <a:lnSpc>
                  <a:spcPts val="4832"/>
                </a:lnSpc>
                <a:spcBef>
                  <a:spcPct val="0"/>
                </a:spcBef>
              </a:pPr>
              <a:r>
                <a:rPr lang="en-US" sz="3451">
                  <a:solidFill>
                    <a:srgbClr val="FFFFFF"/>
                  </a:solidFill>
                  <a:latin typeface="Poppins"/>
                  <a:ea typeface="Poppins"/>
                  <a:cs typeface="Poppins"/>
                  <a:sym typeface="Poppins"/>
                </a:rPr>
                <a:t>x4</a:t>
              </a:r>
            </a:p>
          </p:txBody>
        </p:sp>
      </p:grpSp>
      <p:grpSp>
        <p:nvGrpSpPr>
          <p:cNvPr name="Group 43" id="43"/>
          <p:cNvGrpSpPr/>
          <p:nvPr/>
        </p:nvGrpSpPr>
        <p:grpSpPr>
          <a:xfrm rot="0">
            <a:off x="1506955" y="2455920"/>
            <a:ext cx="987484" cy="611375"/>
            <a:chOff x="0" y="0"/>
            <a:chExt cx="1316645" cy="815167"/>
          </a:xfrm>
        </p:grpSpPr>
        <p:sp>
          <p:nvSpPr>
            <p:cNvPr name="Freeform 44" id="44"/>
            <p:cNvSpPr/>
            <p:nvPr/>
          </p:nvSpPr>
          <p:spPr>
            <a:xfrm flipH="false" flipV="false" rot="0">
              <a:off x="0" y="0"/>
              <a:ext cx="541213" cy="815167"/>
            </a:xfrm>
            <a:custGeom>
              <a:avLst/>
              <a:gdLst/>
              <a:ahLst/>
              <a:cxnLst/>
              <a:rect r="r" b="b" t="t" l="l"/>
              <a:pathLst>
                <a:path h="815167" w="541213">
                  <a:moveTo>
                    <a:pt x="0" y="0"/>
                  </a:moveTo>
                  <a:lnTo>
                    <a:pt x="541213" y="0"/>
                  </a:lnTo>
                  <a:lnTo>
                    <a:pt x="541213" y="815167"/>
                  </a:lnTo>
                  <a:lnTo>
                    <a:pt x="0" y="815167"/>
                  </a:lnTo>
                  <a:lnTo>
                    <a:pt x="0" y="0"/>
                  </a:lnTo>
                  <a:close/>
                </a:path>
              </a:pathLst>
            </a:custGeom>
            <a:blipFill>
              <a:blip r:embed="rId21"/>
              <a:stretch>
                <a:fillRect l="0" t="-8111" r="0" b="-8111"/>
              </a:stretch>
            </a:blipFill>
          </p:spPr>
        </p:sp>
        <p:sp>
          <p:nvSpPr>
            <p:cNvPr name="TextBox 45" id="45"/>
            <p:cNvSpPr txBox="true"/>
            <p:nvPr/>
          </p:nvSpPr>
          <p:spPr>
            <a:xfrm rot="0">
              <a:off x="591082" y="29250"/>
              <a:ext cx="725563" cy="785917"/>
            </a:xfrm>
            <a:prstGeom prst="rect">
              <a:avLst/>
            </a:prstGeom>
          </p:spPr>
          <p:txBody>
            <a:bodyPr anchor="t" rtlCol="false" tIns="0" lIns="0" bIns="0" rIns="0">
              <a:spAutoFit/>
            </a:bodyPr>
            <a:lstStyle/>
            <a:p>
              <a:pPr algn="ctr">
                <a:lnSpc>
                  <a:spcPts val="4832"/>
                </a:lnSpc>
                <a:spcBef>
                  <a:spcPct val="0"/>
                </a:spcBef>
              </a:pPr>
              <a:r>
                <a:rPr lang="en-US" sz="3451">
                  <a:solidFill>
                    <a:srgbClr val="FFFFFF"/>
                  </a:solidFill>
                  <a:latin typeface="Poppins"/>
                  <a:ea typeface="Poppins"/>
                  <a:cs typeface="Poppins"/>
                  <a:sym typeface="Poppins"/>
                </a:rPr>
                <a:t>x5</a:t>
              </a:r>
            </a:p>
          </p:txBody>
        </p:sp>
      </p:grpSp>
      <p:sp>
        <p:nvSpPr>
          <p:cNvPr name="TextBox 46" id="46"/>
          <p:cNvSpPr txBox="true"/>
          <p:nvPr/>
        </p:nvSpPr>
        <p:spPr>
          <a:xfrm rot="0">
            <a:off x="12356200" y="2058559"/>
            <a:ext cx="2118643" cy="571501"/>
          </a:xfrm>
          <a:prstGeom prst="rect">
            <a:avLst/>
          </a:prstGeom>
        </p:spPr>
        <p:txBody>
          <a:bodyPr anchor="t" rtlCol="false" tIns="0" lIns="0" bIns="0" rIns="0">
            <a:spAutoFit/>
          </a:bodyPr>
          <a:lstStyle/>
          <a:p>
            <a:pPr algn="l">
              <a:lnSpc>
                <a:spcPts val="4199"/>
              </a:lnSpc>
              <a:spcBef>
                <a:spcPct val="0"/>
              </a:spcBef>
            </a:pPr>
            <a:r>
              <a:rPr lang="en-US" sz="2999">
                <a:solidFill>
                  <a:srgbClr val="FFFFFF">
                    <a:alpha val="29804"/>
                  </a:srgbClr>
                </a:solidFill>
                <a:latin typeface="Chronicle Display"/>
                <a:ea typeface="Chronicle Display"/>
                <a:cs typeface="Chronicle Display"/>
                <a:sym typeface="Chronicle Display"/>
              </a:rPr>
              <a:t>Ideation</a:t>
            </a:r>
          </a:p>
        </p:txBody>
      </p:sp>
      <p:sp>
        <p:nvSpPr>
          <p:cNvPr name="TextBox 47" id="47"/>
          <p:cNvSpPr txBox="true"/>
          <p:nvPr/>
        </p:nvSpPr>
        <p:spPr>
          <a:xfrm rot="0">
            <a:off x="11611103" y="225985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01</a:t>
            </a:r>
          </a:p>
        </p:txBody>
      </p:sp>
      <p:sp>
        <p:nvSpPr>
          <p:cNvPr name="TextBox 48" id="48"/>
          <p:cNvSpPr txBox="true"/>
          <p:nvPr/>
        </p:nvSpPr>
        <p:spPr>
          <a:xfrm rot="0">
            <a:off x="11611103" y="3960072"/>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02</a:t>
            </a:r>
          </a:p>
        </p:txBody>
      </p:sp>
      <p:sp>
        <p:nvSpPr>
          <p:cNvPr name="TextBox 49" id="49"/>
          <p:cNvSpPr txBox="true"/>
          <p:nvPr/>
        </p:nvSpPr>
        <p:spPr>
          <a:xfrm rot="0">
            <a:off x="11611103" y="5660289"/>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03</a:t>
            </a:r>
          </a:p>
        </p:txBody>
      </p:sp>
      <p:sp>
        <p:nvSpPr>
          <p:cNvPr name="TextBox 50" id="50"/>
          <p:cNvSpPr txBox="true"/>
          <p:nvPr/>
        </p:nvSpPr>
        <p:spPr>
          <a:xfrm rot="0">
            <a:off x="11611103" y="736261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04</a:t>
            </a:r>
          </a:p>
        </p:txBody>
      </p:sp>
      <p:sp>
        <p:nvSpPr>
          <p:cNvPr name="TextBox 51" id="51"/>
          <p:cNvSpPr txBox="true"/>
          <p:nvPr/>
        </p:nvSpPr>
        <p:spPr>
          <a:xfrm rot="0">
            <a:off x="12356200" y="3720574"/>
            <a:ext cx="3317601"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solidFill>
                <a:latin typeface="Chronicle Display"/>
                <a:ea typeface="Chronicle Display"/>
                <a:cs typeface="Chronicle Display"/>
                <a:sym typeface="Chronicle Display"/>
              </a:rPr>
              <a:t>What’s in it ?</a:t>
            </a:r>
          </a:p>
        </p:txBody>
      </p:sp>
      <p:sp>
        <p:nvSpPr>
          <p:cNvPr name="TextBox 52" id="52"/>
          <p:cNvSpPr txBox="true"/>
          <p:nvPr/>
        </p:nvSpPr>
        <p:spPr>
          <a:xfrm rot="0">
            <a:off x="12356200" y="5475504"/>
            <a:ext cx="2978339"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alpha val="29804"/>
                  </a:srgbClr>
                </a:solidFill>
                <a:latin typeface="Chronicle Display"/>
                <a:ea typeface="Chronicle Display"/>
                <a:cs typeface="Chronicle Display"/>
                <a:sym typeface="Chronicle Display"/>
              </a:rPr>
              <a:t>Game structure</a:t>
            </a:r>
          </a:p>
        </p:txBody>
      </p:sp>
      <p:sp>
        <p:nvSpPr>
          <p:cNvPr name="TextBox 53" id="53"/>
          <p:cNvSpPr txBox="true"/>
          <p:nvPr/>
        </p:nvSpPr>
        <p:spPr>
          <a:xfrm rot="0">
            <a:off x="12356200" y="7177830"/>
            <a:ext cx="2118643"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alpha val="29804"/>
                  </a:srgbClr>
                </a:solidFill>
                <a:latin typeface="Chronicle Display"/>
                <a:ea typeface="Chronicle Display"/>
                <a:cs typeface="Chronicle Display"/>
                <a:sym typeface="Chronicle Display"/>
              </a:rPr>
              <a:t>Interfacing</a:t>
            </a:r>
          </a:p>
        </p:txBody>
      </p:sp>
      <p:sp>
        <p:nvSpPr>
          <p:cNvPr name="TextBox 54" id="54"/>
          <p:cNvSpPr txBox="true"/>
          <p:nvPr/>
        </p:nvSpPr>
        <p:spPr>
          <a:xfrm rot="0">
            <a:off x="2830401" y="7169580"/>
            <a:ext cx="468211" cy="613250"/>
          </a:xfrm>
          <a:prstGeom prst="rect">
            <a:avLst/>
          </a:prstGeom>
        </p:spPr>
        <p:txBody>
          <a:bodyPr anchor="t" rtlCol="false" tIns="0" lIns="0" bIns="0" rIns="0">
            <a:spAutoFit/>
          </a:bodyPr>
          <a:lstStyle/>
          <a:p>
            <a:pPr algn="ctr">
              <a:lnSpc>
                <a:spcPts val="4832"/>
              </a:lnSpc>
              <a:spcBef>
                <a:spcPct val="0"/>
              </a:spcBef>
            </a:pPr>
            <a:r>
              <a:rPr lang="en-US" sz="3451">
                <a:solidFill>
                  <a:srgbClr val="FFFFFF"/>
                </a:solidFill>
                <a:latin typeface="Poppins"/>
                <a:ea typeface="Poppins"/>
                <a:cs typeface="Poppins"/>
                <a:sym typeface="Poppins"/>
              </a:rPr>
              <a:t>x3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638" r="0" b="-75638"/>
            </a:stretch>
          </a:blipFill>
        </p:spPr>
      </p:sp>
      <p:sp>
        <p:nvSpPr>
          <p:cNvPr name="Freeform 3" id="3"/>
          <p:cNvSpPr/>
          <p:nvPr/>
        </p:nvSpPr>
        <p:spPr>
          <a:xfrm flipH="false" flipV="false" rot="0">
            <a:off x="-18097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48640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7825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1520283" y="2083857"/>
            <a:ext cx="677751" cy="67775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3F1E">
                <a:alpha val="29804"/>
              </a:srgbClr>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1520283" y="3784074"/>
            <a:ext cx="677751" cy="6777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9316"/>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2" id="12"/>
          <p:cNvGrpSpPr/>
          <p:nvPr/>
        </p:nvGrpSpPr>
        <p:grpSpPr>
          <a:xfrm rot="0">
            <a:off x="11520283" y="5484292"/>
            <a:ext cx="677751" cy="67775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61D3">
                <a:alpha val="29804"/>
              </a:srgbClr>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1520283" y="7186617"/>
            <a:ext cx="677751" cy="67775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5A56">
                <a:alpha val="29804"/>
              </a:srgbClr>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8" id="18"/>
          <p:cNvSpPr/>
          <p:nvPr/>
        </p:nvSpPr>
        <p:spPr>
          <a:xfrm flipH="false" flipV="false" rot="0">
            <a:off x="-417805" y="818270"/>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7022813" y="4959233"/>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5334540" y="640416"/>
            <a:ext cx="1924760" cy="671916"/>
          </a:xfrm>
          <a:custGeom>
            <a:avLst/>
            <a:gdLst/>
            <a:ahLst/>
            <a:cxnLst/>
            <a:rect r="r" b="b" t="t" l="l"/>
            <a:pathLst>
              <a:path h="671916" w="1924760">
                <a:moveTo>
                  <a:pt x="0" y="0"/>
                </a:moveTo>
                <a:lnTo>
                  <a:pt x="1924760" y="0"/>
                </a:lnTo>
                <a:lnTo>
                  <a:pt x="1924760" y="671916"/>
                </a:lnTo>
                <a:lnTo>
                  <a:pt x="0" y="6719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555370" y="3470934"/>
            <a:ext cx="951586" cy="332190"/>
          </a:xfrm>
          <a:custGeom>
            <a:avLst/>
            <a:gdLst/>
            <a:ahLst/>
            <a:cxnLst/>
            <a:rect r="r" b="b" t="t" l="l"/>
            <a:pathLst>
              <a:path h="332190" w="951586">
                <a:moveTo>
                  <a:pt x="0" y="0"/>
                </a:moveTo>
                <a:lnTo>
                  <a:pt x="951585" y="0"/>
                </a:lnTo>
                <a:lnTo>
                  <a:pt x="951585" y="332190"/>
                </a:lnTo>
                <a:lnTo>
                  <a:pt x="0" y="3321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true" flipV="false" rot="0">
            <a:off x="7832716" y="644363"/>
            <a:ext cx="1952021" cy="347815"/>
          </a:xfrm>
          <a:custGeom>
            <a:avLst/>
            <a:gdLst/>
            <a:ahLst/>
            <a:cxnLst/>
            <a:rect r="r" b="b" t="t" l="l"/>
            <a:pathLst>
              <a:path h="347815" w="1952021">
                <a:moveTo>
                  <a:pt x="1952021" y="0"/>
                </a:moveTo>
                <a:lnTo>
                  <a:pt x="0" y="0"/>
                </a:lnTo>
                <a:lnTo>
                  <a:pt x="0" y="347815"/>
                </a:lnTo>
                <a:lnTo>
                  <a:pt x="1952021" y="347815"/>
                </a:lnTo>
                <a:lnTo>
                  <a:pt x="195202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337808">
            <a:off x="1699160" y="5383539"/>
            <a:ext cx="3815816" cy="4105908"/>
          </a:xfrm>
          <a:custGeom>
            <a:avLst/>
            <a:gdLst/>
            <a:ahLst/>
            <a:cxnLst/>
            <a:rect r="r" b="b" t="t" l="l"/>
            <a:pathLst>
              <a:path h="4105908" w="3815816">
                <a:moveTo>
                  <a:pt x="0" y="0"/>
                </a:moveTo>
                <a:lnTo>
                  <a:pt x="3815816" y="0"/>
                </a:lnTo>
                <a:lnTo>
                  <a:pt x="3815816" y="4105907"/>
                </a:lnTo>
                <a:lnTo>
                  <a:pt x="0" y="4105907"/>
                </a:lnTo>
                <a:lnTo>
                  <a:pt x="0" y="0"/>
                </a:lnTo>
                <a:close/>
              </a:path>
            </a:pathLst>
          </a:custGeom>
          <a:blipFill>
            <a:blip r:embed="rId9"/>
            <a:stretch>
              <a:fillRect l="0" t="0" r="0" b="0"/>
            </a:stretch>
          </a:blipFill>
        </p:spPr>
      </p:sp>
      <p:sp>
        <p:nvSpPr>
          <p:cNvPr name="Freeform 24" id="24"/>
          <p:cNvSpPr/>
          <p:nvPr/>
        </p:nvSpPr>
        <p:spPr>
          <a:xfrm flipH="false" flipV="false" rot="0">
            <a:off x="-140373" y="-437205"/>
            <a:ext cx="3294657" cy="4221279"/>
          </a:xfrm>
          <a:custGeom>
            <a:avLst/>
            <a:gdLst/>
            <a:ahLst/>
            <a:cxnLst/>
            <a:rect r="r" b="b" t="t" l="l"/>
            <a:pathLst>
              <a:path h="4221279" w="3294657">
                <a:moveTo>
                  <a:pt x="0" y="0"/>
                </a:moveTo>
                <a:lnTo>
                  <a:pt x="3294657" y="0"/>
                </a:lnTo>
                <a:lnTo>
                  <a:pt x="3294657" y="4221279"/>
                </a:lnTo>
                <a:lnTo>
                  <a:pt x="0" y="4221279"/>
                </a:lnTo>
                <a:lnTo>
                  <a:pt x="0" y="0"/>
                </a:lnTo>
                <a:close/>
              </a:path>
            </a:pathLst>
          </a:custGeom>
          <a:blipFill>
            <a:blip r:embed="rId10"/>
            <a:stretch>
              <a:fillRect l="0" t="0" r="0" b="0"/>
            </a:stretch>
          </a:blipFill>
        </p:spPr>
      </p:sp>
      <p:sp>
        <p:nvSpPr>
          <p:cNvPr name="Freeform 25" id="25"/>
          <p:cNvSpPr/>
          <p:nvPr/>
        </p:nvSpPr>
        <p:spPr>
          <a:xfrm flipH="false" flipV="false" rot="0">
            <a:off x="12190138" y="-1757884"/>
            <a:ext cx="6097862" cy="5152308"/>
          </a:xfrm>
          <a:custGeom>
            <a:avLst/>
            <a:gdLst/>
            <a:ahLst/>
            <a:cxnLst/>
            <a:rect r="r" b="b" t="t" l="l"/>
            <a:pathLst>
              <a:path h="5152308" w="6097862">
                <a:moveTo>
                  <a:pt x="0" y="0"/>
                </a:moveTo>
                <a:lnTo>
                  <a:pt x="6097862" y="0"/>
                </a:lnTo>
                <a:lnTo>
                  <a:pt x="6097862" y="5152308"/>
                </a:lnTo>
                <a:lnTo>
                  <a:pt x="0" y="5152308"/>
                </a:lnTo>
                <a:lnTo>
                  <a:pt x="0" y="0"/>
                </a:lnTo>
                <a:close/>
              </a:path>
            </a:pathLst>
          </a:custGeom>
          <a:blipFill>
            <a:blip r:embed="rId11"/>
            <a:stretch>
              <a:fillRect l="0" t="0" r="0" b="0"/>
            </a:stretch>
          </a:blipFill>
        </p:spPr>
      </p:sp>
      <p:sp>
        <p:nvSpPr>
          <p:cNvPr name="TextBox 26" id="26"/>
          <p:cNvSpPr txBox="true"/>
          <p:nvPr/>
        </p:nvSpPr>
        <p:spPr>
          <a:xfrm rot="0">
            <a:off x="12356200" y="2058559"/>
            <a:ext cx="2118643" cy="571501"/>
          </a:xfrm>
          <a:prstGeom prst="rect">
            <a:avLst/>
          </a:prstGeom>
        </p:spPr>
        <p:txBody>
          <a:bodyPr anchor="t" rtlCol="false" tIns="0" lIns="0" bIns="0" rIns="0">
            <a:spAutoFit/>
          </a:bodyPr>
          <a:lstStyle/>
          <a:p>
            <a:pPr algn="l">
              <a:lnSpc>
                <a:spcPts val="4199"/>
              </a:lnSpc>
              <a:spcBef>
                <a:spcPct val="0"/>
              </a:spcBef>
            </a:pPr>
            <a:r>
              <a:rPr lang="en-US" sz="2999">
                <a:solidFill>
                  <a:srgbClr val="FFFFFF">
                    <a:alpha val="29804"/>
                  </a:srgbClr>
                </a:solidFill>
                <a:latin typeface="Chronicle Display"/>
                <a:ea typeface="Chronicle Display"/>
                <a:cs typeface="Chronicle Display"/>
                <a:sym typeface="Chronicle Display"/>
              </a:rPr>
              <a:t>Ideation</a:t>
            </a:r>
          </a:p>
        </p:txBody>
      </p:sp>
      <p:sp>
        <p:nvSpPr>
          <p:cNvPr name="TextBox 27" id="27"/>
          <p:cNvSpPr txBox="true"/>
          <p:nvPr/>
        </p:nvSpPr>
        <p:spPr>
          <a:xfrm rot="0">
            <a:off x="11611103" y="225985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01</a:t>
            </a:r>
          </a:p>
        </p:txBody>
      </p:sp>
      <p:sp>
        <p:nvSpPr>
          <p:cNvPr name="TextBox 28" id="28"/>
          <p:cNvSpPr txBox="true"/>
          <p:nvPr/>
        </p:nvSpPr>
        <p:spPr>
          <a:xfrm rot="0">
            <a:off x="11611103" y="3960072"/>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02</a:t>
            </a:r>
          </a:p>
        </p:txBody>
      </p:sp>
      <p:sp>
        <p:nvSpPr>
          <p:cNvPr name="TextBox 29" id="29"/>
          <p:cNvSpPr txBox="true"/>
          <p:nvPr/>
        </p:nvSpPr>
        <p:spPr>
          <a:xfrm rot="0">
            <a:off x="11611103" y="5660289"/>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03</a:t>
            </a:r>
          </a:p>
        </p:txBody>
      </p:sp>
      <p:sp>
        <p:nvSpPr>
          <p:cNvPr name="TextBox 30" id="30"/>
          <p:cNvSpPr txBox="true"/>
          <p:nvPr/>
        </p:nvSpPr>
        <p:spPr>
          <a:xfrm rot="0">
            <a:off x="11611103" y="736261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04</a:t>
            </a:r>
          </a:p>
        </p:txBody>
      </p:sp>
      <p:sp>
        <p:nvSpPr>
          <p:cNvPr name="TextBox 31" id="31"/>
          <p:cNvSpPr txBox="true"/>
          <p:nvPr/>
        </p:nvSpPr>
        <p:spPr>
          <a:xfrm rot="0">
            <a:off x="12356200" y="3720574"/>
            <a:ext cx="3317601"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solidFill>
                <a:latin typeface="Chronicle Display"/>
                <a:ea typeface="Chronicle Display"/>
                <a:cs typeface="Chronicle Display"/>
                <a:sym typeface="Chronicle Display"/>
              </a:rPr>
              <a:t>What’s in it ?</a:t>
            </a:r>
          </a:p>
        </p:txBody>
      </p:sp>
      <p:sp>
        <p:nvSpPr>
          <p:cNvPr name="TextBox 32" id="32"/>
          <p:cNvSpPr txBox="true"/>
          <p:nvPr/>
        </p:nvSpPr>
        <p:spPr>
          <a:xfrm rot="0">
            <a:off x="12356200" y="5475504"/>
            <a:ext cx="2978339"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alpha val="29804"/>
                  </a:srgbClr>
                </a:solidFill>
                <a:latin typeface="Chronicle Display"/>
                <a:ea typeface="Chronicle Display"/>
                <a:cs typeface="Chronicle Display"/>
                <a:sym typeface="Chronicle Display"/>
              </a:rPr>
              <a:t>Game structure</a:t>
            </a:r>
          </a:p>
        </p:txBody>
      </p:sp>
      <p:sp>
        <p:nvSpPr>
          <p:cNvPr name="TextBox 33" id="33"/>
          <p:cNvSpPr txBox="true"/>
          <p:nvPr/>
        </p:nvSpPr>
        <p:spPr>
          <a:xfrm rot="0">
            <a:off x="12356200" y="7177830"/>
            <a:ext cx="2118643"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alpha val="29804"/>
                  </a:srgbClr>
                </a:solidFill>
                <a:latin typeface="Chronicle Display"/>
                <a:ea typeface="Chronicle Display"/>
                <a:cs typeface="Chronicle Display"/>
                <a:sym typeface="Chronicle Display"/>
              </a:rPr>
              <a:t>Interfacing</a:t>
            </a:r>
          </a:p>
        </p:txBody>
      </p:sp>
      <p:sp>
        <p:nvSpPr>
          <p:cNvPr name="TextBox 34" id="34"/>
          <p:cNvSpPr txBox="true"/>
          <p:nvPr/>
        </p:nvSpPr>
        <p:spPr>
          <a:xfrm rot="0">
            <a:off x="2502168" y="1440922"/>
            <a:ext cx="8770465" cy="6084571"/>
          </a:xfrm>
          <a:prstGeom prst="rect">
            <a:avLst/>
          </a:prstGeom>
        </p:spPr>
        <p:txBody>
          <a:bodyPr anchor="t" rtlCol="false" tIns="0" lIns="0" bIns="0" rIns="0">
            <a:spAutoFit/>
          </a:bodyPr>
          <a:lstStyle/>
          <a:p>
            <a:pPr algn="l" marL="841997" indent="-420999" lvl="1">
              <a:lnSpc>
                <a:spcPts val="5459"/>
              </a:lnSpc>
              <a:buFont typeface="Arial"/>
              <a:buChar char="•"/>
            </a:pPr>
            <a:r>
              <a:rPr lang="en-US" sz="3899" u="sng">
                <a:solidFill>
                  <a:srgbClr val="FFFFFF"/>
                </a:solidFill>
                <a:latin typeface="Chronicle Display Semi-Bold"/>
                <a:ea typeface="Chronicle Display Semi-Bold"/>
                <a:cs typeface="Chronicle Display Semi-Bold"/>
                <a:sym typeface="Chronicle Display Semi-Bold"/>
              </a:rPr>
              <a:t>PyGame:</a:t>
            </a:r>
          </a:p>
          <a:p>
            <a:pPr algn="l" marL="1295400" indent="-431800" lvl="2">
              <a:lnSpc>
                <a:spcPts val="4200"/>
              </a:lnSpc>
              <a:buFont typeface="Arial"/>
              <a:buChar char="⚬"/>
            </a:pPr>
            <a:r>
              <a:rPr lang="en-US" sz="3000">
                <a:solidFill>
                  <a:srgbClr val="FFFFFF"/>
                </a:solidFill>
                <a:latin typeface="Chronicle Display"/>
                <a:ea typeface="Chronicle Display"/>
                <a:cs typeface="Chronicle Display"/>
                <a:sym typeface="Chronicle Display"/>
              </a:rPr>
              <a:t>Pygame is a free and open-source Python library designed for writing 2D games. </a:t>
            </a:r>
          </a:p>
          <a:p>
            <a:pPr algn="l" marL="1295400" indent="-431800" lvl="2">
              <a:lnSpc>
                <a:spcPts val="4200"/>
              </a:lnSpc>
              <a:buFont typeface="Arial"/>
              <a:buChar char="⚬"/>
            </a:pPr>
            <a:r>
              <a:rPr lang="en-US" sz="3000">
                <a:solidFill>
                  <a:srgbClr val="FFFFFF"/>
                </a:solidFill>
                <a:latin typeface="Chronicle Display"/>
                <a:ea typeface="Chronicle Display"/>
                <a:cs typeface="Chronicle Display"/>
                <a:sym typeface="Chronicle Display"/>
              </a:rPr>
              <a:t>It provides functionalities for handling graphics, sound, input devices, and game physics, making game development more accessible. </a:t>
            </a:r>
          </a:p>
          <a:p>
            <a:pPr algn="l" marL="1295400" indent="-431800" lvl="2">
              <a:lnSpc>
                <a:spcPts val="4200"/>
              </a:lnSpc>
              <a:buFont typeface="Arial"/>
              <a:buChar char="⚬"/>
            </a:pPr>
            <a:r>
              <a:rPr lang="en-US" sz="3000">
                <a:solidFill>
                  <a:srgbClr val="FFFFFF"/>
                </a:solidFill>
                <a:latin typeface="Chronicle Display"/>
                <a:ea typeface="Chronicle Display"/>
                <a:cs typeface="Chronicle Display"/>
                <a:sym typeface="Chronicle Display"/>
              </a:rPr>
              <a:t>Pygame is built on the Simple DirectMedia Layer (SDL), which allows it to run on multiple platforms, including Windows, macOS, and Linux.</a:t>
            </a:r>
          </a:p>
        </p:txBody>
      </p:sp>
      <p:sp>
        <p:nvSpPr>
          <p:cNvPr name="TextBox 35" id="35"/>
          <p:cNvSpPr txBox="true"/>
          <p:nvPr/>
        </p:nvSpPr>
        <p:spPr>
          <a:xfrm rot="0">
            <a:off x="3751719" y="7807218"/>
            <a:ext cx="3507462" cy="432497"/>
          </a:xfrm>
          <a:prstGeom prst="rect">
            <a:avLst/>
          </a:prstGeom>
        </p:spPr>
        <p:txBody>
          <a:bodyPr anchor="t" rtlCol="false" tIns="0" lIns="0" bIns="0" rIns="0">
            <a:spAutoFit/>
          </a:bodyPr>
          <a:lstStyle/>
          <a:p>
            <a:pPr algn="l">
              <a:lnSpc>
                <a:spcPts val="3461"/>
              </a:lnSpc>
            </a:pPr>
            <a:r>
              <a:rPr lang="en-US" sz="2472" u="sng">
                <a:solidFill>
                  <a:srgbClr val="179CFF"/>
                </a:solidFill>
                <a:latin typeface="Arimo"/>
                <a:ea typeface="Arimo"/>
                <a:cs typeface="Arimo"/>
                <a:sym typeface="Arimo"/>
                <a:hlinkClick r:id="rId12" tooltip="https://www.pygame.org/docs/"/>
              </a:rPr>
              <a:t>PyGame Documentation</a:t>
            </a:r>
            <a:r>
              <a:rPr lang="en-US" sz="2472">
                <a:solidFill>
                  <a:srgbClr val="179CFF"/>
                </a:solidFill>
                <a:latin typeface="Arimo"/>
                <a:ea typeface="Arimo"/>
                <a:cs typeface="Arimo"/>
                <a:sym typeface="Arimo"/>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638" r="0" b="-75638"/>
            </a:stretch>
          </a:blipFill>
        </p:spPr>
      </p:sp>
      <p:sp>
        <p:nvSpPr>
          <p:cNvPr name="Freeform 3" id="3"/>
          <p:cNvSpPr/>
          <p:nvPr/>
        </p:nvSpPr>
        <p:spPr>
          <a:xfrm flipH="false" flipV="false" rot="0">
            <a:off x="-18097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48640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7825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1520283" y="2083857"/>
            <a:ext cx="677751" cy="67775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3F1E">
                <a:alpha val="29804"/>
              </a:srgbClr>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1520283" y="3784074"/>
            <a:ext cx="677751" cy="6777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9316">
                <a:alpha val="29804"/>
              </a:srgbClr>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2" id="12"/>
          <p:cNvGrpSpPr/>
          <p:nvPr/>
        </p:nvGrpSpPr>
        <p:grpSpPr>
          <a:xfrm rot="0">
            <a:off x="11520283" y="5484292"/>
            <a:ext cx="677751" cy="67775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61D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1520283" y="7186617"/>
            <a:ext cx="677751" cy="67775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5A56">
                <a:alpha val="29804"/>
              </a:srgbClr>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8" id="18"/>
          <p:cNvSpPr/>
          <p:nvPr/>
        </p:nvSpPr>
        <p:spPr>
          <a:xfrm flipH="false" flipV="false" rot="0">
            <a:off x="-417805" y="818270"/>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7022813" y="4959233"/>
            <a:ext cx="2772796" cy="494062"/>
          </a:xfrm>
          <a:custGeom>
            <a:avLst/>
            <a:gdLst/>
            <a:ahLst/>
            <a:cxnLst/>
            <a:rect r="r" b="b" t="t" l="l"/>
            <a:pathLst>
              <a:path h="494062" w="2772796">
                <a:moveTo>
                  <a:pt x="0" y="0"/>
                </a:moveTo>
                <a:lnTo>
                  <a:pt x="2772796" y="0"/>
                </a:lnTo>
                <a:lnTo>
                  <a:pt x="2772796" y="494062"/>
                </a:lnTo>
                <a:lnTo>
                  <a:pt x="0" y="494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5334540" y="640416"/>
            <a:ext cx="1924760" cy="671916"/>
          </a:xfrm>
          <a:custGeom>
            <a:avLst/>
            <a:gdLst/>
            <a:ahLst/>
            <a:cxnLst/>
            <a:rect r="r" b="b" t="t" l="l"/>
            <a:pathLst>
              <a:path h="671916" w="1924760">
                <a:moveTo>
                  <a:pt x="0" y="0"/>
                </a:moveTo>
                <a:lnTo>
                  <a:pt x="1924760" y="0"/>
                </a:lnTo>
                <a:lnTo>
                  <a:pt x="1924760" y="671916"/>
                </a:lnTo>
                <a:lnTo>
                  <a:pt x="0" y="6719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555370" y="3470934"/>
            <a:ext cx="951586" cy="332190"/>
          </a:xfrm>
          <a:custGeom>
            <a:avLst/>
            <a:gdLst/>
            <a:ahLst/>
            <a:cxnLst/>
            <a:rect r="r" b="b" t="t" l="l"/>
            <a:pathLst>
              <a:path h="332190" w="951586">
                <a:moveTo>
                  <a:pt x="0" y="0"/>
                </a:moveTo>
                <a:lnTo>
                  <a:pt x="951585" y="0"/>
                </a:lnTo>
                <a:lnTo>
                  <a:pt x="951585" y="332190"/>
                </a:lnTo>
                <a:lnTo>
                  <a:pt x="0" y="3321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true" flipV="false" rot="0">
            <a:off x="7832716" y="644363"/>
            <a:ext cx="1952021" cy="347815"/>
          </a:xfrm>
          <a:custGeom>
            <a:avLst/>
            <a:gdLst/>
            <a:ahLst/>
            <a:cxnLst/>
            <a:rect r="r" b="b" t="t" l="l"/>
            <a:pathLst>
              <a:path h="347815" w="1952021">
                <a:moveTo>
                  <a:pt x="1952021" y="0"/>
                </a:moveTo>
                <a:lnTo>
                  <a:pt x="0" y="0"/>
                </a:lnTo>
                <a:lnTo>
                  <a:pt x="0" y="347815"/>
                </a:lnTo>
                <a:lnTo>
                  <a:pt x="1952021" y="347815"/>
                </a:lnTo>
                <a:lnTo>
                  <a:pt x="195202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337808">
            <a:off x="1699160" y="5383539"/>
            <a:ext cx="3815816" cy="4105908"/>
          </a:xfrm>
          <a:custGeom>
            <a:avLst/>
            <a:gdLst/>
            <a:ahLst/>
            <a:cxnLst/>
            <a:rect r="r" b="b" t="t" l="l"/>
            <a:pathLst>
              <a:path h="4105908" w="3815816">
                <a:moveTo>
                  <a:pt x="0" y="0"/>
                </a:moveTo>
                <a:lnTo>
                  <a:pt x="3815816" y="0"/>
                </a:lnTo>
                <a:lnTo>
                  <a:pt x="3815816" y="4105907"/>
                </a:lnTo>
                <a:lnTo>
                  <a:pt x="0" y="4105907"/>
                </a:lnTo>
                <a:lnTo>
                  <a:pt x="0" y="0"/>
                </a:lnTo>
                <a:close/>
              </a:path>
            </a:pathLst>
          </a:custGeom>
          <a:blipFill>
            <a:blip r:embed="rId9"/>
            <a:stretch>
              <a:fillRect l="0" t="0" r="0" b="0"/>
            </a:stretch>
          </a:blipFill>
        </p:spPr>
      </p:sp>
      <p:sp>
        <p:nvSpPr>
          <p:cNvPr name="Freeform 24" id="24"/>
          <p:cNvSpPr/>
          <p:nvPr/>
        </p:nvSpPr>
        <p:spPr>
          <a:xfrm flipH="false" flipV="false" rot="0">
            <a:off x="-140373" y="-437205"/>
            <a:ext cx="3294657" cy="4221279"/>
          </a:xfrm>
          <a:custGeom>
            <a:avLst/>
            <a:gdLst/>
            <a:ahLst/>
            <a:cxnLst/>
            <a:rect r="r" b="b" t="t" l="l"/>
            <a:pathLst>
              <a:path h="4221279" w="3294657">
                <a:moveTo>
                  <a:pt x="0" y="0"/>
                </a:moveTo>
                <a:lnTo>
                  <a:pt x="3294657" y="0"/>
                </a:lnTo>
                <a:lnTo>
                  <a:pt x="3294657" y="4221279"/>
                </a:lnTo>
                <a:lnTo>
                  <a:pt x="0" y="4221279"/>
                </a:lnTo>
                <a:lnTo>
                  <a:pt x="0" y="0"/>
                </a:lnTo>
                <a:close/>
              </a:path>
            </a:pathLst>
          </a:custGeom>
          <a:blipFill>
            <a:blip r:embed="rId10"/>
            <a:stretch>
              <a:fillRect l="0" t="0" r="0" b="0"/>
            </a:stretch>
          </a:blipFill>
        </p:spPr>
      </p:sp>
      <p:sp>
        <p:nvSpPr>
          <p:cNvPr name="Freeform 25" id="25"/>
          <p:cNvSpPr/>
          <p:nvPr/>
        </p:nvSpPr>
        <p:spPr>
          <a:xfrm flipH="false" flipV="false" rot="0">
            <a:off x="12190138" y="-1757884"/>
            <a:ext cx="6097862" cy="5152308"/>
          </a:xfrm>
          <a:custGeom>
            <a:avLst/>
            <a:gdLst/>
            <a:ahLst/>
            <a:cxnLst/>
            <a:rect r="r" b="b" t="t" l="l"/>
            <a:pathLst>
              <a:path h="5152308" w="6097862">
                <a:moveTo>
                  <a:pt x="0" y="0"/>
                </a:moveTo>
                <a:lnTo>
                  <a:pt x="6097862" y="0"/>
                </a:lnTo>
                <a:lnTo>
                  <a:pt x="6097862" y="5152308"/>
                </a:lnTo>
                <a:lnTo>
                  <a:pt x="0" y="5152308"/>
                </a:lnTo>
                <a:lnTo>
                  <a:pt x="0" y="0"/>
                </a:lnTo>
                <a:close/>
              </a:path>
            </a:pathLst>
          </a:custGeom>
          <a:blipFill>
            <a:blip r:embed="rId11"/>
            <a:stretch>
              <a:fillRect l="0" t="0" r="0" b="0"/>
            </a:stretch>
          </a:blipFill>
        </p:spPr>
      </p:sp>
      <p:sp>
        <p:nvSpPr>
          <p:cNvPr name="TextBox 26" id="26"/>
          <p:cNvSpPr txBox="true"/>
          <p:nvPr/>
        </p:nvSpPr>
        <p:spPr>
          <a:xfrm rot="0">
            <a:off x="12356200" y="2058559"/>
            <a:ext cx="2118643" cy="571501"/>
          </a:xfrm>
          <a:prstGeom prst="rect">
            <a:avLst/>
          </a:prstGeom>
        </p:spPr>
        <p:txBody>
          <a:bodyPr anchor="t" rtlCol="false" tIns="0" lIns="0" bIns="0" rIns="0">
            <a:spAutoFit/>
          </a:bodyPr>
          <a:lstStyle/>
          <a:p>
            <a:pPr algn="l">
              <a:lnSpc>
                <a:spcPts val="4199"/>
              </a:lnSpc>
              <a:spcBef>
                <a:spcPct val="0"/>
              </a:spcBef>
            </a:pPr>
            <a:r>
              <a:rPr lang="en-US" sz="2999">
                <a:solidFill>
                  <a:srgbClr val="FFFFFF">
                    <a:alpha val="29804"/>
                  </a:srgbClr>
                </a:solidFill>
                <a:latin typeface="Chronicle Display"/>
                <a:ea typeface="Chronicle Display"/>
                <a:cs typeface="Chronicle Display"/>
                <a:sym typeface="Chronicle Display"/>
              </a:rPr>
              <a:t>Ideation</a:t>
            </a:r>
          </a:p>
        </p:txBody>
      </p:sp>
      <p:sp>
        <p:nvSpPr>
          <p:cNvPr name="TextBox 27" id="27"/>
          <p:cNvSpPr txBox="true"/>
          <p:nvPr/>
        </p:nvSpPr>
        <p:spPr>
          <a:xfrm rot="0">
            <a:off x="11611103" y="225985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01</a:t>
            </a:r>
          </a:p>
        </p:txBody>
      </p:sp>
      <p:sp>
        <p:nvSpPr>
          <p:cNvPr name="TextBox 28" id="28"/>
          <p:cNvSpPr txBox="true"/>
          <p:nvPr/>
        </p:nvSpPr>
        <p:spPr>
          <a:xfrm rot="0">
            <a:off x="11611103" y="3960072"/>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02</a:t>
            </a:r>
          </a:p>
        </p:txBody>
      </p:sp>
      <p:sp>
        <p:nvSpPr>
          <p:cNvPr name="TextBox 29" id="29"/>
          <p:cNvSpPr txBox="true"/>
          <p:nvPr/>
        </p:nvSpPr>
        <p:spPr>
          <a:xfrm rot="0">
            <a:off x="11611103" y="5660289"/>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03</a:t>
            </a:r>
          </a:p>
        </p:txBody>
      </p:sp>
      <p:sp>
        <p:nvSpPr>
          <p:cNvPr name="TextBox 30" id="30"/>
          <p:cNvSpPr txBox="true"/>
          <p:nvPr/>
        </p:nvSpPr>
        <p:spPr>
          <a:xfrm rot="0">
            <a:off x="11611103" y="736261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alpha val="29804"/>
                  </a:srgbClr>
                </a:solidFill>
                <a:latin typeface="Open Sans Bold"/>
                <a:ea typeface="Open Sans Bold"/>
                <a:cs typeface="Open Sans Bold"/>
                <a:sym typeface="Open Sans Bold"/>
              </a:rPr>
              <a:t>04</a:t>
            </a:r>
          </a:p>
        </p:txBody>
      </p:sp>
      <p:sp>
        <p:nvSpPr>
          <p:cNvPr name="TextBox 31" id="31"/>
          <p:cNvSpPr txBox="true"/>
          <p:nvPr/>
        </p:nvSpPr>
        <p:spPr>
          <a:xfrm rot="0">
            <a:off x="2219472" y="3745974"/>
            <a:ext cx="6752841" cy="587376"/>
          </a:xfrm>
          <a:prstGeom prst="rect">
            <a:avLst/>
          </a:prstGeom>
        </p:spPr>
        <p:txBody>
          <a:bodyPr anchor="t" rtlCol="false" tIns="0" lIns="0" bIns="0" rIns="0">
            <a:spAutoFit/>
          </a:bodyPr>
          <a:lstStyle/>
          <a:p>
            <a:pPr algn="l">
              <a:lnSpc>
                <a:spcPts val="4899"/>
              </a:lnSpc>
              <a:spcBef>
                <a:spcPct val="0"/>
              </a:spcBef>
            </a:pPr>
          </a:p>
        </p:txBody>
      </p:sp>
      <p:sp>
        <p:nvSpPr>
          <p:cNvPr name="TextBox 32" id="32"/>
          <p:cNvSpPr txBox="true"/>
          <p:nvPr/>
        </p:nvSpPr>
        <p:spPr>
          <a:xfrm rot="0">
            <a:off x="12356200" y="3720574"/>
            <a:ext cx="3317601"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alpha val="29804"/>
                  </a:srgbClr>
                </a:solidFill>
                <a:latin typeface="Chronicle Display"/>
                <a:ea typeface="Chronicle Display"/>
                <a:cs typeface="Chronicle Display"/>
                <a:sym typeface="Chronicle Display"/>
              </a:rPr>
              <a:t>What’s in it ?</a:t>
            </a:r>
          </a:p>
        </p:txBody>
      </p:sp>
      <p:sp>
        <p:nvSpPr>
          <p:cNvPr name="TextBox 33" id="33"/>
          <p:cNvSpPr txBox="true"/>
          <p:nvPr/>
        </p:nvSpPr>
        <p:spPr>
          <a:xfrm rot="0">
            <a:off x="12356200" y="5475504"/>
            <a:ext cx="2978339"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solidFill>
                <a:latin typeface="Chronicle Display"/>
                <a:ea typeface="Chronicle Display"/>
                <a:cs typeface="Chronicle Display"/>
                <a:sym typeface="Chronicle Display"/>
              </a:rPr>
              <a:t>Game structure</a:t>
            </a:r>
          </a:p>
        </p:txBody>
      </p:sp>
      <p:sp>
        <p:nvSpPr>
          <p:cNvPr name="TextBox 34" id="34"/>
          <p:cNvSpPr txBox="true"/>
          <p:nvPr/>
        </p:nvSpPr>
        <p:spPr>
          <a:xfrm rot="0">
            <a:off x="12356200" y="7177830"/>
            <a:ext cx="2118643" cy="604521"/>
          </a:xfrm>
          <a:prstGeom prst="rect">
            <a:avLst/>
          </a:prstGeom>
        </p:spPr>
        <p:txBody>
          <a:bodyPr anchor="t" rtlCol="false" tIns="0" lIns="0" bIns="0" rIns="0">
            <a:spAutoFit/>
          </a:bodyPr>
          <a:lstStyle/>
          <a:p>
            <a:pPr algn="l">
              <a:lnSpc>
                <a:spcPts val="4479"/>
              </a:lnSpc>
              <a:spcBef>
                <a:spcPct val="0"/>
              </a:spcBef>
            </a:pPr>
            <a:r>
              <a:rPr lang="en-US" sz="3199">
                <a:solidFill>
                  <a:srgbClr val="FFFFFF">
                    <a:alpha val="29804"/>
                  </a:srgbClr>
                </a:solidFill>
                <a:latin typeface="Chronicle Display"/>
                <a:ea typeface="Chronicle Display"/>
                <a:cs typeface="Chronicle Display"/>
                <a:sym typeface="Chronicle Display"/>
              </a:rPr>
              <a:t>Interfacing</a:t>
            </a:r>
          </a:p>
        </p:txBody>
      </p:sp>
      <p:sp>
        <p:nvSpPr>
          <p:cNvPr name="TextBox 35" id="35"/>
          <p:cNvSpPr txBox="true"/>
          <p:nvPr/>
        </p:nvSpPr>
        <p:spPr>
          <a:xfrm rot="0">
            <a:off x="2354991" y="-8662"/>
            <a:ext cx="9256112" cy="2368526"/>
          </a:xfrm>
          <a:prstGeom prst="rect">
            <a:avLst/>
          </a:prstGeom>
        </p:spPr>
        <p:txBody>
          <a:bodyPr anchor="t" rtlCol="false" tIns="0" lIns="0" bIns="0" rIns="0">
            <a:spAutoFit/>
          </a:bodyPr>
          <a:lstStyle/>
          <a:p>
            <a:pPr algn="l">
              <a:lnSpc>
                <a:spcPts val="4131"/>
              </a:lnSpc>
            </a:pPr>
            <a:r>
              <a:rPr lang="en-US" sz="2950">
                <a:solidFill>
                  <a:srgbClr val="D7F721"/>
                </a:solidFill>
                <a:latin typeface="Chronicle Display Semi-Bold"/>
                <a:ea typeface="Chronicle Display Semi-Bold"/>
                <a:cs typeface="Chronicle Display Semi-Bold"/>
                <a:sym typeface="Chronicle Display Semi-Bold"/>
              </a:rPr>
              <a:t>data/ </a:t>
            </a:r>
          </a:p>
          <a:p>
            <a:pPr algn="l" marL="550752" indent="-275376" lvl="1">
              <a:lnSpc>
                <a:spcPts val="3571"/>
              </a:lnSpc>
              <a:buFont typeface="Arial"/>
              <a:buChar char="•"/>
            </a:pPr>
            <a:r>
              <a:rPr lang="en-US" sz="2550">
                <a:solidFill>
                  <a:srgbClr val="FFFFFF"/>
                </a:solidFill>
                <a:latin typeface="Chronicle Display"/>
                <a:ea typeface="Chronicle Display"/>
                <a:cs typeface="Chronicle Display"/>
                <a:sym typeface="Chronicle Display"/>
              </a:rPr>
              <a:t>font/ – contains the fonts used</a:t>
            </a:r>
          </a:p>
          <a:p>
            <a:pPr algn="l" marL="550752" indent="-275376" lvl="1">
              <a:lnSpc>
                <a:spcPts val="3571"/>
              </a:lnSpc>
              <a:buFont typeface="Arial"/>
              <a:buChar char="•"/>
            </a:pPr>
            <a:r>
              <a:rPr lang="en-US" sz="2550">
                <a:solidFill>
                  <a:srgbClr val="FFFFFF"/>
                </a:solidFill>
                <a:latin typeface="Chronicle Display"/>
                <a:ea typeface="Chronicle Display"/>
                <a:cs typeface="Chronicle Display"/>
                <a:sym typeface="Chronicle Display"/>
              </a:rPr>
              <a:t>image_centers/ – Stores image metadata like anchor points.</a:t>
            </a:r>
          </a:p>
          <a:p>
            <a:pPr algn="l" marL="550752" indent="-275376" lvl="1">
              <a:lnSpc>
                <a:spcPts val="3571"/>
              </a:lnSpc>
              <a:buFont typeface="Arial"/>
              <a:buChar char="•"/>
            </a:pPr>
            <a:r>
              <a:rPr lang="en-US" sz="2550">
                <a:solidFill>
                  <a:srgbClr val="FFFFFF"/>
                </a:solidFill>
                <a:latin typeface="Chronicle Display"/>
                <a:ea typeface="Chronicle Display"/>
                <a:cs typeface="Chronicle Display"/>
                <a:sym typeface="Chronicle Display"/>
              </a:rPr>
              <a:t>images/ – Image assets for sprites and game objects.</a:t>
            </a:r>
          </a:p>
          <a:p>
            <a:pPr algn="l" marL="550752" indent="-275376" lvl="1">
              <a:lnSpc>
                <a:spcPts val="3571"/>
              </a:lnSpc>
              <a:buFont typeface="Arial"/>
              <a:buChar char="•"/>
            </a:pPr>
            <a:r>
              <a:rPr lang="en-US" sz="2550">
                <a:solidFill>
                  <a:srgbClr val="FFFFFF"/>
                </a:solidFill>
                <a:latin typeface="Chronicle Display"/>
                <a:ea typeface="Chronicle Display"/>
                <a:cs typeface="Chronicle Display"/>
                <a:sym typeface="Chronicle Display"/>
              </a:rPr>
              <a:t>scripts/ – Contains the core game logic.</a:t>
            </a:r>
          </a:p>
        </p:txBody>
      </p:sp>
      <p:sp>
        <p:nvSpPr>
          <p:cNvPr name="TextBox 36" id="36"/>
          <p:cNvSpPr txBox="true"/>
          <p:nvPr/>
        </p:nvSpPr>
        <p:spPr>
          <a:xfrm rot="0">
            <a:off x="3883958" y="6478611"/>
            <a:ext cx="7727146" cy="2002959"/>
          </a:xfrm>
          <a:prstGeom prst="rect">
            <a:avLst/>
          </a:prstGeom>
        </p:spPr>
        <p:txBody>
          <a:bodyPr anchor="t" rtlCol="false" tIns="0" lIns="0" bIns="0" rIns="0">
            <a:spAutoFit/>
          </a:bodyPr>
          <a:lstStyle/>
          <a:p>
            <a:pPr algn="l">
              <a:lnSpc>
                <a:spcPts val="4374"/>
              </a:lnSpc>
            </a:pPr>
            <a:r>
              <a:rPr lang="en-US" sz="3124" u="sng">
                <a:solidFill>
                  <a:srgbClr val="FFFFFF"/>
                </a:solidFill>
                <a:latin typeface="Chronicle Display Semi-Bold"/>
                <a:ea typeface="Chronicle Display Semi-Bold"/>
                <a:cs typeface="Chronicle Display Semi-Bold"/>
                <a:sym typeface="Chronicle Display Semi-Bold"/>
              </a:rPr>
              <a:t>Main Game Files:</a:t>
            </a:r>
          </a:p>
          <a:p>
            <a:pPr algn="l" marL="574703" indent="-287351" lvl="1">
              <a:lnSpc>
                <a:spcPts val="3726"/>
              </a:lnSpc>
              <a:buFont typeface="Arial"/>
              <a:buChar char="•"/>
            </a:pPr>
            <a:r>
              <a:rPr lang="en-US" sz="2661">
                <a:solidFill>
                  <a:srgbClr val="D7F721"/>
                </a:solidFill>
                <a:latin typeface="Chronicle Display"/>
                <a:ea typeface="Chronicle Display"/>
                <a:cs typeface="Chronicle Display"/>
                <a:sym typeface="Chronicle Display"/>
              </a:rPr>
              <a:t>game.py </a:t>
            </a:r>
            <a:r>
              <a:rPr lang="en-US" sz="2661">
                <a:solidFill>
                  <a:srgbClr val="FFFFFF"/>
                </a:solidFill>
                <a:latin typeface="Chronicle Display"/>
                <a:ea typeface="Chronicle Display"/>
                <a:cs typeface="Chronicle Display"/>
                <a:sym typeface="Chronicle Display"/>
              </a:rPr>
              <a:t>–  The primary game loop and mechanics</a:t>
            </a:r>
          </a:p>
          <a:p>
            <a:pPr algn="l" marL="574703" indent="-287351" lvl="1">
              <a:lnSpc>
                <a:spcPts val="3726"/>
              </a:lnSpc>
              <a:buFont typeface="Arial"/>
              <a:buChar char="•"/>
            </a:pPr>
            <a:r>
              <a:rPr lang="en-US" sz="2661">
                <a:solidFill>
                  <a:srgbClr val="D7F721"/>
                </a:solidFill>
                <a:latin typeface="Chronicle Display"/>
                <a:ea typeface="Chronicle Display"/>
                <a:cs typeface="Chronicle Display"/>
                <a:sym typeface="Chronicle Display"/>
              </a:rPr>
              <a:t>main.py</a:t>
            </a:r>
            <a:r>
              <a:rPr lang="en-US" sz="2661">
                <a:solidFill>
                  <a:srgbClr val="FFFFFF"/>
                </a:solidFill>
                <a:latin typeface="Chronicle Display"/>
                <a:ea typeface="Chronicle Display"/>
                <a:cs typeface="Chronicle Display"/>
                <a:sym typeface="Chronicle Display"/>
              </a:rPr>
              <a:t> – Game entry point, initializing assets </a:t>
            </a:r>
          </a:p>
          <a:p>
            <a:pPr algn="l">
              <a:lnSpc>
                <a:spcPts val="3726"/>
              </a:lnSpc>
            </a:pPr>
            <a:r>
              <a:rPr lang="en-US" sz="2661">
                <a:solidFill>
                  <a:srgbClr val="FFFFFF"/>
                </a:solidFill>
                <a:latin typeface="Chronicle Display"/>
                <a:ea typeface="Chronicle Display"/>
                <a:cs typeface="Chronicle Display"/>
                <a:sym typeface="Chronicle Display"/>
              </a:rPr>
              <a:t>                                 </a:t>
            </a:r>
            <a:r>
              <a:rPr lang="en-US" sz="2661">
                <a:solidFill>
                  <a:srgbClr val="FFFFFF"/>
                </a:solidFill>
                <a:latin typeface="Chronicle Display"/>
                <a:ea typeface="Chronicle Display"/>
                <a:cs typeface="Chronicle Display"/>
                <a:sym typeface="Chronicle Display"/>
              </a:rPr>
              <a:t>and launching the game.</a:t>
            </a:r>
          </a:p>
        </p:txBody>
      </p:sp>
      <p:sp>
        <p:nvSpPr>
          <p:cNvPr name="TextBox 37" id="37"/>
          <p:cNvSpPr txBox="true"/>
          <p:nvPr/>
        </p:nvSpPr>
        <p:spPr>
          <a:xfrm rot="0">
            <a:off x="2354991" y="2362734"/>
            <a:ext cx="9412454" cy="3236595"/>
          </a:xfrm>
          <a:prstGeom prst="rect">
            <a:avLst/>
          </a:prstGeom>
        </p:spPr>
        <p:txBody>
          <a:bodyPr anchor="t" rtlCol="false" tIns="0" lIns="0" bIns="0" rIns="0">
            <a:spAutoFit/>
          </a:bodyPr>
          <a:lstStyle/>
          <a:p>
            <a:pPr algn="l">
              <a:lnSpc>
                <a:spcPts val="3989"/>
              </a:lnSpc>
            </a:pPr>
            <a:r>
              <a:rPr lang="en-US" sz="2849">
                <a:solidFill>
                  <a:srgbClr val="D7F721"/>
                </a:solidFill>
                <a:latin typeface="Chronicle Display Semi-Bold"/>
                <a:ea typeface="Chronicle Display Semi-Bold"/>
                <a:cs typeface="Chronicle Display Semi-Bold"/>
                <a:sym typeface="Chronicle Display Semi-Bold"/>
              </a:rPr>
              <a:t>Troops/</a:t>
            </a:r>
            <a:r>
              <a:rPr lang="en-US" sz="2849">
                <a:solidFill>
                  <a:srgbClr val="D7F721"/>
                </a:solidFill>
                <a:latin typeface="Chronicle Display Semi-Bold"/>
                <a:ea typeface="Chronicle Display Semi-Bold"/>
                <a:cs typeface="Chronicle Display Semi-Bold"/>
                <a:sym typeface="Chronicle Display Semi-Bold"/>
              </a:rPr>
              <a:t> </a:t>
            </a:r>
          </a:p>
          <a:p>
            <a:pPr algn="l" marL="550545" indent="-275272" lvl="1">
              <a:lnSpc>
                <a:spcPts val="3569"/>
              </a:lnSpc>
              <a:buFont typeface="Arial"/>
              <a:buChar char="•"/>
            </a:pPr>
            <a:r>
              <a:rPr lang="en-US" sz="2550">
                <a:solidFill>
                  <a:srgbClr val="FFFFFF"/>
                </a:solidFill>
                <a:latin typeface="Chronicle Display"/>
                <a:ea typeface="Chronicle Display"/>
                <a:cs typeface="Chronicle Display"/>
                <a:sym typeface="Chronicle Display"/>
              </a:rPr>
              <a:t>assets.py – assigns game assets like images and sprites</a:t>
            </a:r>
          </a:p>
          <a:p>
            <a:pPr algn="l" marL="550545" indent="-275272" lvl="1">
              <a:lnSpc>
                <a:spcPts val="3569"/>
              </a:lnSpc>
              <a:buFont typeface="Arial"/>
              <a:buChar char="•"/>
            </a:pPr>
            <a:r>
              <a:rPr lang="en-US" sz="2550">
                <a:solidFill>
                  <a:srgbClr val="FFFFFF"/>
                </a:solidFill>
                <a:latin typeface="Chronicle Display"/>
                <a:ea typeface="Chronicle Display"/>
                <a:cs typeface="Chronicle Display"/>
                <a:sym typeface="Chronicle Display"/>
              </a:rPr>
              <a:t>config.py – stores game settings and default configurations</a:t>
            </a:r>
          </a:p>
          <a:p>
            <a:pPr algn="l" marL="550545" indent="-275272" lvl="1">
              <a:lnSpc>
                <a:spcPts val="3569"/>
              </a:lnSpc>
              <a:buFont typeface="Arial"/>
              <a:buChar char="•"/>
            </a:pPr>
            <a:r>
              <a:rPr lang="en-US" sz="2550">
                <a:solidFill>
                  <a:srgbClr val="FFFFFF"/>
                </a:solidFill>
                <a:latin typeface="Chronicle Display"/>
                <a:ea typeface="Chronicle Display"/>
                <a:cs typeface="Chronicle Display"/>
                <a:sym typeface="Chronicle Display"/>
              </a:rPr>
              <a:t>dataflow.py – handles state transitions and info access</a:t>
            </a:r>
          </a:p>
          <a:p>
            <a:pPr algn="l" marL="550545" indent="-275272" lvl="1">
              <a:lnSpc>
                <a:spcPts val="3569"/>
              </a:lnSpc>
              <a:buFont typeface="Arial"/>
              <a:buChar char="•"/>
            </a:pPr>
            <a:r>
              <a:rPr lang="en-US" sz="2550">
                <a:solidFill>
                  <a:srgbClr val="FFFFFF"/>
                </a:solidFill>
                <a:latin typeface="Chronicle Display"/>
                <a:ea typeface="Chronicle Display"/>
                <a:cs typeface="Chronicle Display"/>
                <a:sym typeface="Chronicle Display"/>
              </a:rPr>
              <a:t>decoration.py – decorative elements like background  &amp; effects</a:t>
            </a:r>
          </a:p>
          <a:p>
            <a:pPr algn="l" marL="550545" indent="-275272" lvl="1">
              <a:lnSpc>
                <a:spcPts val="3569"/>
              </a:lnSpc>
              <a:buFont typeface="Arial"/>
              <a:buChar char="•"/>
            </a:pPr>
            <a:r>
              <a:rPr lang="en-US" sz="2550">
                <a:solidFill>
                  <a:srgbClr val="FFFFFF"/>
                </a:solidFill>
                <a:latin typeface="Chronicle Display"/>
                <a:ea typeface="Chronicle Display"/>
                <a:cs typeface="Chronicle Display"/>
                <a:sym typeface="Chronicle Display"/>
              </a:rPr>
              <a:t>statics.py – contains static elements.</a:t>
            </a:r>
          </a:p>
          <a:p>
            <a:pPr algn="l" marL="550545" indent="-275272" lvl="1">
              <a:lnSpc>
                <a:spcPts val="3569"/>
              </a:lnSpc>
              <a:buFont typeface="Arial"/>
              <a:buChar char="•"/>
            </a:pPr>
            <a:r>
              <a:rPr lang="en-US" sz="2550">
                <a:solidFill>
                  <a:srgbClr val="FFFFFF"/>
                </a:solidFill>
                <a:latin typeface="Chronicle Display"/>
                <a:ea typeface="Chronicle Display"/>
                <a:cs typeface="Chronicle Display"/>
                <a:sym typeface="Chronicle Display"/>
              </a:rPr>
              <a:t>utils.py – utility functions used frequently across the game.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DAGhc3BIFkM</dc:identifier>
  <dcterms:modified xsi:type="dcterms:W3CDTF">2011-08-01T06:04:30Z</dcterms:modified>
  <cp:revision>1</cp:revision>
  <dc:title>White and Green Minimalist Football Presentation</dc:title>
</cp:coreProperties>
</file>